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03" r:id="rId3"/>
    <p:sldId id="304" r:id="rId4"/>
    <p:sldId id="305" r:id="rId5"/>
    <p:sldId id="306" r:id="rId6"/>
    <p:sldId id="307" r:id="rId7"/>
    <p:sldId id="257" r:id="rId8"/>
    <p:sldId id="258" r:id="rId9"/>
    <p:sldId id="259" r:id="rId10"/>
    <p:sldId id="260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302" r:id="rId2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008A2-0D1E-468D-A3FE-788F51C1128B}" type="doc">
      <dgm:prSet loTypeId="urn:microsoft.com/office/officeart/2005/8/layout/radial3" loCatId="cycle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2BE1100F-8B62-4C9D-9683-CDC45E775A73}">
      <dgm:prSet phldrT="[Text]" custT="1"/>
      <dgm:spPr/>
      <dgm:t>
        <a:bodyPr/>
        <a:lstStyle/>
        <a:p>
          <a:r>
            <a:rPr lang="en-US" sz="2000" b="1" dirty="0">
              <a:latin typeface="Garamond" pitchFamily="18" charset="0"/>
              <a:cs typeface="Adobe Thai" panose="02040503050201020203" pitchFamily="18" charset="-34"/>
            </a:rPr>
            <a:t>7 Layers of Social Media Analytics </a:t>
          </a:r>
        </a:p>
      </dgm:t>
    </dgm:pt>
    <dgm:pt modelId="{FEE519FC-290A-4394-94DE-6CDA77C70031}" type="parTrans" cxnId="{0B43E2CA-72F3-4F13-8E54-29B4CBFA67AE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12ADD56E-C4A7-4ED9-A866-2F3AD5F2F0F3}" type="sibTrans" cxnId="{0B43E2CA-72F3-4F13-8E54-29B4CBFA67AE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9C022792-F666-463C-B9E1-674390833F85}">
      <dgm:prSet phldrT="[Text]" custT="1"/>
      <dgm:spPr/>
      <dgm:t>
        <a:bodyPr/>
        <a:lstStyle/>
        <a:p>
          <a:r>
            <a:rPr lang="en-US" sz="1600" b="1" dirty="0">
              <a:latin typeface="Garamond" pitchFamily="18" charset="0"/>
              <a:cs typeface="Adobe Thai" panose="02040503050201020203" pitchFamily="18" charset="-34"/>
            </a:rPr>
            <a:t>Networks</a:t>
          </a:r>
        </a:p>
      </dgm:t>
    </dgm:pt>
    <dgm:pt modelId="{83437B88-D178-4A0C-AE9C-DFF53FD42FDC}" type="parTrans" cxnId="{B8459860-11DE-4AC7-B078-884F3A0AF663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1367A545-FEDA-4102-AFD0-80F643C2D0B8}" type="sibTrans" cxnId="{B8459860-11DE-4AC7-B078-884F3A0AF663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34875C2A-3006-4CBA-BEB7-A0EF9A7C8E85}">
      <dgm:prSet phldrT="[Text]" custT="1"/>
      <dgm:spPr/>
      <dgm:t>
        <a:bodyPr/>
        <a:lstStyle/>
        <a:p>
          <a:r>
            <a:rPr lang="en-US" sz="1600" b="1" dirty="0">
              <a:latin typeface="Garamond" pitchFamily="18" charset="0"/>
              <a:cs typeface="Adobe Thai" panose="02040503050201020203" pitchFamily="18" charset="-34"/>
            </a:rPr>
            <a:t>Text</a:t>
          </a:r>
        </a:p>
      </dgm:t>
    </dgm:pt>
    <dgm:pt modelId="{82B390A2-04D6-47DB-9B27-2B33AABDF326}" type="parTrans" cxnId="{0673BB1D-387B-41E6-98ED-399878B9102D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B8479970-9B06-4372-A0F5-97DD0BE804A4}" type="sibTrans" cxnId="{0673BB1D-387B-41E6-98ED-399878B9102D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4102D163-DB22-405A-8ADA-816F6D69ECD8}">
      <dgm:prSet phldrT="[Text]" custT="1"/>
      <dgm:spPr/>
      <dgm:t>
        <a:bodyPr/>
        <a:lstStyle/>
        <a:p>
          <a:r>
            <a:rPr lang="en-US" sz="1600" b="1" dirty="0">
              <a:latin typeface="Garamond" pitchFamily="18" charset="0"/>
              <a:cs typeface="Adobe Thai" panose="02040503050201020203" pitchFamily="18" charset="-34"/>
            </a:rPr>
            <a:t>Actions</a:t>
          </a:r>
        </a:p>
      </dgm:t>
    </dgm:pt>
    <dgm:pt modelId="{344B63A5-2357-4DCB-B34B-DFC4738C0B6B}" type="parTrans" cxnId="{EE17C157-4DD7-40F1-9538-39F88229F531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ADA9541B-2165-4979-ACC2-046F12846E86}" type="sibTrans" cxnId="{EE17C157-4DD7-40F1-9538-39F88229F531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F199D071-AA66-495D-8ED3-89138EABFD69}">
      <dgm:prSet phldrT="[Text]" custT="1"/>
      <dgm:spPr/>
      <dgm:t>
        <a:bodyPr/>
        <a:lstStyle/>
        <a:p>
          <a:r>
            <a:rPr lang="en-US" sz="1600" b="1" dirty="0">
              <a:latin typeface="Garamond" pitchFamily="18" charset="0"/>
              <a:cs typeface="Adobe Thai" panose="02040503050201020203" pitchFamily="18" charset="-34"/>
            </a:rPr>
            <a:t>Hyperlinks</a:t>
          </a:r>
        </a:p>
      </dgm:t>
    </dgm:pt>
    <dgm:pt modelId="{9B807E51-3B03-4391-92F0-51F227A13735}" type="parTrans" cxnId="{CAEBB4E7-E2FA-4263-8B9B-C958FDC237BC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1088DEC0-6015-405E-AF4B-F78647F10926}" type="sibTrans" cxnId="{CAEBB4E7-E2FA-4263-8B9B-C958FDC237BC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A102AC70-C962-4373-95C5-C8235610C64D}">
      <dgm:prSet phldrT="[Text]" custT="1"/>
      <dgm:spPr/>
      <dgm:t>
        <a:bodyPr/>
        <a:lstStyle/>
        <a:p>
          <a:r>
            <a:rPr lang="en-US" sz="1600" b="1" dirty="0">
              <a:latin typeface="Garamond" pitchFamily="18" charset="0"/>
              <a:cs typeface="Adobe Thai" panose="02040503050201020203" pitchFamily="18" charset="-34"/>
            </a:rPr>
            <a:t>Search Engines</a:t>
          </a:r>
        </a:p>
      </dgm:t>
    </dgm:pt>
    <dgm:pt modelId="{72FB1428-2456-426B-AEFC-2683E82B525C}" type="parTrans" cxnId="{2A269176-9200-4A6D-9C89-94186B38FDEA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88B8A948-DE98-432C-A612-A7251766FA1B}" type="sibTrans" cxnId="{2A269176-9200-4A6D-9C89-94186B38FDEA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2403C235-45BE-440F-9920-AB9D0BAE258F}">
      <dgm:prSet phldrT="[Text]" custT="1"/>
      <dgm:spPr/>
      <dgm:t>
        <a:bodyPr/>
        <a:lstStyle/>
        <a:p>
          <a:r>
            <a:rPr lang="en-US" sz="1600" b="1" dirty="0">
              <a:latin typeface="Garamond" pitchFamily="18" charset="0"/>
              <a:cs typeface="Adobe Thai" panose="02040503050201020203" pitchFamily="18" charset="-34"/>
            </a:rPr>
            <a:t>Apps</a:t>
          </a:r>
        </a:p>
      </dgm:t>
    </dgm:pt>
    <dgm:pt modelId="{AF6E7686-7B00-4931-AB45-0D95B182C4EA}" type="parTrans" cxnId="{8351306A-6A1B-434E-9BC4-92C63F14117B}">
      <dgm:prSet custT="1"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18C93C3E-E0EF-4A5E-B583-78AA4CF2046E}" type="sibTrans" cxnId="{8351306A-6A1B-434E-9BC4-92C63F14117B}">
      <dgm:prSet/>
      <dgm:spPr/>
      <dgm:t>
        <a:bodyPr/>
        <a:lstStyle/>
        <a:p>
          <a:endParaRPr lang="en-US" sz="1600" b="1">
            <a:latin typeface="Garamond" pitchFamily="18" charset="0"/>
            <a:cs typeface="Adobe Thai" panose="02040503050201020203" pitchFamily="18" charset="-34"/>
          </a:endParaRPr>
        </a:p>
      </dgm:t>
    </dgm:pt>
    <dgm:pt modelId="{0CAB20C7-2702-4594-BB89-83D095F2E8B4}">
      <dgm:prSet phldrT="[Text]" custT="1"/>
      <dgm:spPr/>
      <dgm:t>
        <a:bodyPr/>
        <a:lstStyle/>
        <a:p>
          <a:r>
            <a:rPr lang="en-US" sz="1600" b="1" dirty="0">
              <a:latin typeface="Garamond" pitchFamily="18" charset="0"/>
              <a:cs typeface="Adobe Thai" panose="02040503050201020203" pitchFamily="18" charset="-34"/>
            </a:rPr>
            <a:t>Location </a:t>
          </a:r>
        </a:p>
      </dgm:t>
    </dgm:pt>
    <dgm:pt modelId="{74FC8C26-0C25-4053-A505-2AC7E5F8C342}" type="parTrans" cxnId="{869B827B-E440-4DA9-9B09-7DB815EE53E9}">
      <dgm:prSet custT="1"/>
      <dgm:spPr/>
      <dgm:t>
        <a:bodyPr/>
        <a:lstStyle/>
        <a:p>
          <a:endParaRPr lang="en-US" sz="1600" b="1">
            <a:latin typeface="Garamond" pitchFamily="18" charset="0"/>
          </a:endParaRPr>
        </a:p>
      </dgm:t>
    </dgm:pt>
    <dgm:pt modelId="{7CE9B6FF-2457-4A86-B1D6-0E16AFA3FCC9}" type="sibTrans" cxnId="{869B827B-E440-4DA9-9B09-7DB815EE53E9}">
      <dgm:prSet/>
      <dgm:spPr/>
      <dgm:t>
        <a:bodyPr/>
        <a:lstStyle/>
        <a:p>
          <a:endParaRPr lang="en-US" sz="1600" b="1">
            <a:latin typeface="Garamond" pitchFamily="18" charset="0"/>
          </a:endParaRPr>
        </a:p>
      </dgm:t>
    </dgm:pt>
    <dgm:pt modelId="{2B2CF240-BFD8-4885-9A83-3432763EB885}" type="pres">
      <dgm:prSet presAssocID="{D01008A2-0D1E-468D-A3FE-788F51C1128B}" presName="composite" presStyleCnt="0">
        <dgm:presLayoutVars>
          <dgm:chMax val="1"/>
          <dgm:dir/>
          <dgm:resizeHandles val="exact"/>
        </dgm:presLayoutVars>
      </dgm:prSet>
      <dgm:spPr/>
    </dgm:pt>
    <dgm:pt modelId="{E0F6198F-F1B6-412C-A2F2-26A0FDFCC018}" type="pres">
      <dgm:prSet presAssocID="{D01008A2-0D1E-468D-A3FE-788F51C1128B}" presName="radial" presStyleCnt="0">
        <dgm:presLayoutVars>
          <dgm:animLvl val="ctr"/>
        </dgm:presLayoutVars>
      </dgm:prSet>
      <dgm:spPr/>
    </dgm:pt>
    <dgm:pt modelId="{35FE53DD-4C5C-4CF4-AC3B-FC0A0FEA6CC9}" type="pres">
      <dgm:prSet presAssocID="{2BE1100F-8B62-4C9D-9683-CDC45E775A73}" presName="centerShape" presStyleLbl="vennNode1" presStyleIdx="0" presStyleCnt="8" custLinFactNeighborX="357" custLinFactNeighborY="238"/>
      <dgm:spPr/>
    </dgm:pt>
    <dgm:pt modelId="{25802DB3-D2C0-4F04-99C8-397690350DE8}" type="pres">
      <dgm:prSet presAssocID="{9C022792-F666-463C-B9E1-674390833F85}" presName="node" presStyleLbl="vennNode1" presStyleIdx="1" presStyleCnt="8">
        <dgm:presLayoutVars>
          <dgm:bulletEnabled val="1"/>
        </dgm:presLayoutVars>
      </dgm:prSet>
      <dgm:spPr/>
    </dgm:pt>
    <dgm:pt modelId="{68CCA70F-37EB-47B1-83C6-953A850AB6A6}" type="pres">
      <dgm:prSet presAssocID="{34875C2A-3006-4CBA-BEB7-A0EF9A7C8E85}" presName="node" presStyleLbl="vennNode1" presStyleIdx="2" presStyleCnt="8">
        <dgm:presLayoutVars>
          <dgm:bulletEnabled val="1"/>
        </dgm:presLayoutVars>
      </dgm:prSet>
      <dgm:spPr/>
    </dgm:pt>
    <dgm:pt modelId="{E5CCBB6F-C183-4F1B-A264-62F98E00055C}" type="pres">
      <dgm:prSet presAssocID="{4102D163-DB22-405A-8ADA-816F6D69ECD8}" presName="node" presStyleLbl="vennNode1" presStyleIdx="3" presStyleCnt="8">
        <dgm:presLayoutVars>
          <dgm:bulletEnabled val="1"/>
        </dgm:presLayoutVars>
      </dgm:prSet>
      <dgm:spPr/>
    </dgm:pt>
    <dgm:pt modelId="{8080B76C-8600-4B9D-970A-6750CF5C2F1C}" type="pres">
      <dgm:prSet presAssocID="{F199D071-AA66-495D-8ED3-89138EABFD69}" presName="node" presStyleLbl="vennNode1" presStyleIdx="4" presStyleCnt="8" custScaleX="114639" custRadScaleRad="100356" custRadScaleInc="-814">
        <dgm:presLayoutVars>
          <dgm:bulletEnabled val="1"/>
        </dgm:presLayoutVars>
      </dgm:prSet>
      <dgm:spPr/>
    </dgm:pt>
    <dgm:pt modelId="{F524D23F-EAC1-456D-BBEB-2B2028592CDE}" type="pres">
      <dgm:prSet presAssocID="{0CAB20C7-2702-4594-BB89-83D095F2E8B4}" presName="node" presStyleLbl="vennNode1" presStyleIdx="5" presStyleCnt="8">
        <dgm:presLayoutVars>
          <dgm:bulletEnabled val="1"/>
        </dgm:presLayoutVars>
      </dgm:prSet>
      <dgm:spPr/>
    </dgm:pt>
    <dgm:pt modelId="{A7D8203B-F2A0-4A7F-8F99-99BADCBD71F4}" type="pres">
      <dgm:prSet presAssocID="{A102AC70-C962-4373-95C5-C8235610C64D}" presName="node" presStyleLbl="vennNode1" presStyleIdx="6" presStyleCnt="8" custScaleX="108025">
        <dgm:presLayoutVars>
          <dgm:bulletEnabled val="1"/>
        </dgm:presLayoutVars>
      </dgm:prSet>
      <dgm:spPr/>
    </dgm:pt>
    <dgm:pt modelId="{27717CAD-8859-4BE0-A9C6-D756B88685A0}" type="pres">
      <dgm:prSet presAssocID="{2403C235-45BE-440F-9920-AB9D0BAE258F}" presName="node" presStyleLbl="vennNode1" presStyleIdx="7" presStyleCnt="8">
        <dgm:presLayoutVars>
          <dgm:bulletEnabled val="1"/>
        </dgm:presLayoutVars>
      </dgm:prSet>
      <dgm:spPr/>
    </dgm:pt>
  </dgm:ptLst>
  <dgm:cxnLst>
    <dgm:cxn modelId="{FE59A4A1-6A9E-4468-B49E-36F8C4CB9CC2}" type="presOf" srcId="{2BE1100F-8B62-4C9D-9683-CDC45E775A73}" destId="{35FE53DD-4C5C-4CF4-AC3B-FC0A0FEA6CC9}" srcOrd="0" destOrd="0" presId="urn:microsoft.com/office/officeart/2005/8/layout/radial3"/>
    <dgm:cxn modelId="{AC282027-67CE-4FE6-B131-5EEF48A78BAB}" type="presOf" srcId="{F199D071-AA66-495D-8ED3-89138EABFD69}" destId="{8080B76C-8600-4B9D-970A-6750CF5C2F1C}" srcOrd="0" destOrd="0" presId="urn:microsoft.com/office/officeart/2005/8/layout/radial3"/>
    <dgm:cxn modelId="{8E62BA8A-16A9-41AE-9748-F1709557924E}" type="presOf" srcId="{2403C235-45BE-440F-9920-AB9D0BAE258F}" destId="{27717CAD-8859-4BE0-A9C6-D756B88685A0}" srcOrd="0" destOrd="0" presId="urn:microsoft.com/office/officeart/2005/8/layout/radial3"/>
    <dgm:cxn modelId="{A8B6189F-8B29-44D9-8755-8F4CA4D542C7}" type="presOf" srcId="{0CAB20C7-2702-4594-BB89-83D095F2E8B4}" destId="{F524D23F-EAC1-456D-BBEB-2B2028592CDE}" srcOrd="0" destOrd="0" presId="urn:microsoft.com/office/officeart/2005/8/layout/radial3"/>
    <dgm:cxn modelId="{CAEBB4E7-E2FA-4263-8B9B-C958FDC237BC}" srcId="{2BE1100F-8B62-4C9D-9683-CDC45E775A73}" destId="{F199D071-AA66-495D-8ED3-89138EABFD69}" srcOrd="3" destOrd="0" parTransId="{9B807E51-3B03-4391-92F0-51F227A13735}" sibTransId="{1088DEC0-6015-405E-AF4B-F78647F10926}"/>
    <dgm:cxn modelId="{77AA8F37-639E-4F17-9E45-8E420770C895}" type="presOf" srcId="{34875C2A-3006-4CBA-BEB7-A0EF9A7C8E85}" destId="{68CCA70F-37EB-47B1-83C6-953A850AB6A6}" srcOrd="0" destOrd="0" presId="urn:microsoft.com/office/officeart/2005/8/layout/radial3"/>
    <dgm:cxn modelId="{869B827B-E440-4DA9-9B09-7DB815EE53E9}" srcId="{2BE1100F-8B62-4C9D-9683-CDC45E775A73}" destId="{0CAB20C7-2702-4594-BB89-83D095F2E8B4}" srcOrd="4" destOrd="0" parTransId="{74FC8C26-0C25-4053-A505-2AC7E5F8C342}" sibTransId="{7CE9B6FF-2457-4A86-B1D6-0E16AFA3FCC9}"/>
    <dgm:cxn modelId="{B8459860-11DE-4AC7-B078-884F3A0AF663}" srcId="{2BE1100F-8B62-4C9D-9683-CDC45E775A73}" destId="{9C022792-F666-463C-B9E1-674390833F85}" srcOrd="0" destOrd="0" parTransId="{83437B88-D178-4A0C-AE9C-DFF53FD42FDC}" sibTransId="{1367A545-FEDA-4102-AFD0-80F643C2D0B8}"/>
    <dgm:cxn modelId="{0B43E2CA-72F3-4F13-8E54-29B4CBFA67AE}" srcId="{D01008A2-0D1E-468D-A3FE-788F51C1128B}" destId="{2BE1100F-8B62-4C9D-9683-CDC45E775A73}" srcOrd="0" destOrd="0" parTransId="{FEE519FC-290A-4394-94DE-6CDA77C70031}" sibTransId="{12ADD56E-C4A7-4ED9-A866-2F3AD5F2F0F3}"/>
    <dgm:cxn modelId="{8351306A-6A1B-434E-9BC4-92C63F14117B}" srcId="{2BE1100F-8B62-4C9D-9683-CDC45E775A73}" destId="{2403C235-45BE-440F-9920-AB9D0BAE258F}" srcOrd="6" destOrd="0" parTransId="{AF6E7686-7B00-4931-AB45-0D95B182C4EA}" sibTransId="{18C93C3E-E0EF-4A5E-B583-78AA4CF2046E}"/>
    <dgm:cxn modelId="{0673BB1D-387B-41E6-98ED-399878B9102D}" srcId="{2BE1100F-8B62-4C9D-9683-CDC45E775A73}" destId="{34875C2A-3006-4CBA-BEB7-A0EF9A7C8E85}" srcOrd="1" destOrd="0" parTransId="{82B390A2-04D6-47DB-9B27-2B33AABDF326}" sibTransId="{B8479970-9B06-4372-A0F5-97DD0BE804A4}"/>
    <dgm:cxn modelId="{0308DB19-C979-4D57-A08C-1B8B555CEA9C}" type="presOf" srcId="{A102AC70-C962-4373-95C5-C8235610C64D}" destId="{A7D8203B-F2A0-4A7F-8F99-99BADCBD71F4}" srcOrd="0" destOrd="0" presId="urn:microsoft.com/office/officeart/2005/8/layout/radial3"/>
    <dgm:cxn modelId="{2A269176-9200-4A6D-9C89-94186B38FDEA}" srcId="{2BE1100F-8B62-4C9D-9683-CDC45E775A73}" destId="{A102AC70-C962-4373-95C5-C8235610C64D}" srcOrd="5" destOrd="0" parTransId="{72FB1428-2456-426B-AEFC-2683E82B525C}" sibTransId="{88B8A948-DE98-432C-A612-A7251766FA1B}"/>
    <dgm:cxn modelId="{975D0DA5-6771-430F-839D-1A11F96813DD}" type="presOf" srcId="{9C022792-F666-463C-B9E1-674390833F85}" destId="{25802DB3-D2C0-4F04-99C8-397690350DE8}" srcOrd="0" destOrd="0" presId="urn:microsoft.com/office/officeart/2005/8/layout/radial3"/>
    <dgm:cxn modelId="{8D49FEDB-E56C-4329-996B-D541354D83BD}" type="presOf" srcId="{4102D163-DB22-405A-8ADA-816F6D69ECD8}" destId="{E5CCBB6F-C183-4F1B-A264-62F98E00055C}" srcOrd="0" destOrd="0" presId="urn:microsoft.com/office/officeart/2005/8/layout/radial3"/>
    <dgm:cxn modelId="{72D8E296-19D9-43A1-854A-B32168FCAF28}" type="presOf" srcId="{D01008A2-0D1E-468D-A3FE-788F51C1128B}" destId="{2B2CF240-BFD8-4885-9A83-3432763EB885}" srcOrd="0" destOrd="0" presId="urn:microsoft.com/office/officeart/2005/8/layout/radial3"/>
    <dgm:cxn modelId="{EE17C157-4DD7-40F1-9538-39F88229F531}" srcId="{2BE1100F-8B62-4C9D-9683-CDC45E775A73}" destId="{4102D163-DB22-405A-8ADA-816F6D69ECD8}" srcOrd="2" destOrd="0" parTransId="{344B63A5-2357-4DCB-B34B-DFC4738C0B6B}" sibTransId="{ADA9541B-2165-4979-ACC2-046F12846E86}"/>
    <dgm:cxn modelId="{95DC5967-C834-4CFC-A12B-11BAC36D9CD1}" type="presParOf" srcId="{2B2CF240-BFD8-4885-9A83-3432763EB885}" destId="{E0F6198F-F1B6-412C-A2F2-26A0FDFCC018}" srcOrd="0" destOrd="0" presId="urn:microsoft.com/office/officeart/2005/8/layout/radial3"/>
    <dgm:cxn modelId="{82E7D625-7B5D-4128-96EA-A59B1D338DAE}" type="presParOf" srcId="{E0F6198F-F1B6-412C-A2F2-26A0FDFCC018}" destId="{35FE53DD-4C5C-4CF4-AC3B-FC0A0FEA6CC9}" srcOrd="0" destOrd="0" presId="urn:microsoft.com/office/officeart/2005/8/layout/radial3"/>
    <dgm:cxn modelId="{94EBD08B-A394-4D89-BB7F-3E63E30CB4A7}" type="presParOf" srcId="{E0F6198F-F1B6-412C-A2F2-26A0FDFCC018}" destId="{25802DB3-D2C0-4F04-99C8-397690350DE8}" srcOrd="1" destOrd="0" presId="urn:microsoft.com/office/officeart/2005/8/layout/radial3"/>
    <dgm:cxn modelId="{67520342-ABA3-456B-B577-A98C5B493188}" type="presParOf" srcId="{E0F6198F-F1B6-412C-A2F2-26A0FDFCC018}" destId="{68CCA70F-37EB-47B1-83C6-953A850AB6A6}" srcOrd="2" destOrd="0" presId="urn:microsoft.com/office/officeart/2005/8/layout/radial3"/>
    <dgm:cxn modelId="{157FF5CA-9736-49F3-BF32-DE674CFA1F65}" type="presParOf" srcId="{E0F6198F-F1B6-412C-A2F2-26A0FDFCC018}" destId="{E5CCBB6F-C183-4F1B-A264-62F98E00055C}" srcOrd="3" destOrd="0" presId="urn:microsoft.com/office/officeart/2005/8/layout/radial3"/>
    <dgm:cxn modelId="{81433DA6-FA46-4E39-AE9E-5616FEAB19F2}" type="presParOf" srcId="{E0F6198F-F1B6-412C-A2F2-26A0FDFCC018}" destId="{8080B76C-8600-4B9D-970A-6750CF5C2F1C}" srcOrd="4" destOrd="0" presId="urn:microsoft.com/office/officeart/2005/8/layout/radial3"/>
    <dgm:cxn modelId="{B086A1EE-B890-4BF9-8883-B3D8D23AB2BB}" type="presParOf" srcId="{E0F6198F-F1B6-412C-A2F2-26A0FDFCC018}" destId="{F524D23F-EAC1-456D-BBEB-2B2028592CDE}" srcOrd="5" destOrd="0" presId="urn:microsoft.com/office/officeart/2005/8/layout/radial3"/>
    <dgm:cxn modelId="{EBA82532-E7E3-42A0-BEEF-D92B8B1F412B}" type="presParOf" srcId="{E0F6198F-F1B6-412C-A2F2-26A0FDFCC018}" destId="{A7D8203B-F2A0-4A7F-8F99-99BADCBD71F4}" srcOrd="6" destOrd="0" presId="urn:microsoft.com/office/officeart/2005/8/layout/radial3"/>
    <dgm:cxn modelId="{343B8FE0-94C8-4C9C-A7BB-23491DA7424B}" type="presParOf" srcId="{E0F6198F-F1B6-412C-A2F2-26A0FDFCC018}" destId="{27717CAD-8859-4BE0-A9C6-D756B88685A0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8C8D1A-4005-4633-8A7C-F17A1D307768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6EF14E-D58B-4576-A55F-7AB3E1BAC3A6}">
      <dgm:prSet phldrT="[Text]" custT="1"/>
      <dgm:spPr/>
      <dgm:t>
        <a:bodyPr/>
        <a:lstStyle/>
        <a:p>
          <a:r>
            <a:rPr lang="en-US" sz="2400" dirty="0"/>
            <a:t>Types of social media analytics</a:t>
          </a:r>
        </a:p>
      </dgm:t>
    </dgm:pt>
    <dgm:pt modelId="{09BAC623-4880-4E2B-B2C4-B8EF4C666FE8}" type="parTrans" cxnId="{9761FDCF-705A-47A6-8809-079295A75C58}">
      <dgm:prSet/>
      <dgm:spPr/>
      <dgm:t>
        <a:bodyPr/>
        <a:lstStyle/>
        <a:p>
          <a:endParaRPr lang="en-US"/>
        </a:p>
      </dgm:t>
    </dgm:pt>
    <dgm:pt modelId="{52D46A43-7106-4632-8EB2-FFE2B6FAD472}" type="sibTrans" cxnId="{9761FDCF-705A-47A6-8809-079295A75C58}">
      <dgm:prSet/>
      <dgm:spPr/>
      <dgm:t>
        <a:bodyPr/>
        <a:lstStyle/>
        <a:p>
          <a:endParaRPr lang="en-US"/>
        </a:p>
      </dgm:t>
    </dgm:pt>
    <dgm:pt modelId="{C8E5C9DD-381B-4502-AE19-7C48B550D627}">
      <dgm:prSet phldrT="[Text]"/>
      <dgm:spPr/>
      <dgm:t>
        <a:bodyPr/>
        <a:lstStyle/>
        <a:p>
          <a:r>
            <a:rPr lang="en-US" b="1" dirty="0"/>
            <a:t>Predictive Analytics</a:t>
          </a:r>
          <a:endParaRPr lang="en-US" dirty="0"/>
        </a:p>
      </dgm:t>
    </dgm:pt>
    <dgm:pt modelId="{BB2A103E-169A-49C0-B7D7-658C60A9CBEA}" type="parTrans" cxnId="{D94D33A2-079A-43B8-85EE-0ECF75C6EB96}">
      <dgm:prSet/>
      <dgm:spPr/>
      <dgm:t>
        <a:bodyPr/>
        <a:lstStyle/>
        <a:p>
          <a:endParaRPr lang="en-US"/>
        </a:p>
      </dgm:t>
    </dgm:pt>
    <dgm:pt modelId="{C8C9AF5B-67C1-4CA1-B49E-CD7E761429A8}" type="sibTrans" cxnId="{D94D33A2-079A-43B8-85EE-0ECF75C6EB96}">
      <dgm:prSet/>
      <dgm:spPr/>
      <dgm:t>
        <a:bodyPr/>
        <a:lstStyle/>
        <a:p>
          <a:endParaRPr lang="en-US"/>
        </a:p>
      </dgm:t>
    </dgm:pt>
    <dgm:pt modelId="{D94F4648-2C99-4D59-B425-2FFB22820094}">
      <dgm:prSet phldrT="[Text]"/>
      <dgm:spPr/>
      <dgm:t>
        <a:bodyPr/>
        <a:lstStyle/>
        <a:p>
          <a:r>
            <a:rPr lang="en-US" b="1" dirty="0"/>
            <a:t>Descriptive Analytics</a:t>
          </a:r>
          <a:endParaRPr lang="en-US" dirty="0"/>
        </a:p>
      </dgm:t>
    </dgm:pt>
    <dgm:pt modelId="{A784C67A-396C-4570-A642-90F1FCCC0BAF}" type="parTrans" cxnId="{93E2A65A-C687-4967-A89F-BEA4F6AA02F2}">
      <dgm:prSet/>
      <dgm:spPr/>
      <dgm:t>
        <a:bodyPr/>
        <a:lstStyle/>
        <a:p>
          <a:endParaRPr lang="en-US"/>
        </a:p>
      </dgm:t>
    </dgm:pt>
    <dgm:pt modelId="{0C669965-662B-4671-AD5E-62C029CDF3ED}" type="sibTrans" cxnId="{93E2A65A-C687-4967-A89F-BEA4F6AA02F2}">
      <dgm:prSet/>
      <dgm:spPr/>
      <dgm:t>
        <a:bodyPr/>
        <a:lstStyle/>
        <a:p>
          <a:endParaRPr lang="en-US"/>
        </a:p>
      </dgm:t>
    </dgm:pt>
    <dgm:pt modelId="{89185946-E851-4A43-97CE-532E294227D3}">
      <dgm:prSet phldrT="[Text]"/>
      <dgm:spPr/>
      <dgm:t>
        <a:bodyPr/>
        <a:lstStyle/>
        <a:p>
          <a:r>
            <a:rPr lang="en-US" b="1" dirty="0"/>
            <a:t>Prescriptive Analytics</a:t>
          </a:r>
          <a:endParaRPr lang="en-US" dirty="0"/>
        </a:p>
      </dgm:t>
    </dgm:pt>
    <dgm:pt modelId="{796EE879-9E88-4978-8AD0-336418A3642A}" type="parTrans" cxnId="{A48CA422-831A-4F87-B85F-9FAE929AD16D}">
      <dgm:prSet/>
      <dgm:spPr/>
      <dgm:t>
        <a:bodyPr/>
        <a:lstStyle/>
        <a:p>
          <a:endParaRPr lang="en-US"/>
        </a:p>
      </dgm:t>
    </dgm:pt>
    <dgm:pt modelId="{9F60FA2E-D333-4A9B-B1EE-2F680AFE886B}" type="sibTrans" cxnId="{A48CA422-831A-4F87-B85F-9FAE929AD16D}">
      <dgm:prSet/>
      <dgm:spPr/>
      <dgm:t>
        <a:bodyPr/>
        <a:lstStyle/>
        <a:p>
          <a:endParaRPr lang="en-US"/>
        </a:p>
      </dgm:t>
    </dgm:pt>
    <dgm:pt modelId="{BB671630-7D40-4750-96AB-A40DB3CED129}" type="pres">
      <dgm:prSet presAssocID="{878C8D1A-4005-4633-8A7C-F17A1D307768}" presName="composite" presStyleCnt="0">
        <dgm:presLayoutVars>
          <dgm:chMax val="1"/>
          <dgm:dir/>
          <dgm:resizeHandles val="exact"/>
        </dgm:presLayoutVars>
      </dgm:prSet>
      <dgm:spPr/>
    </dgm:pt>
    <dgm:pt modelId="{5A1B7DA6-02A7-4B7F-B7C5-A751379808ED}" type="pres">
      <dgm:prSet presAssocID="{878C8D1A-4005-4633-8A7C-F17A1D307768}" presName="radial" presStyleCnt="0">
        <dgm:presLayoutVars>
          <dgm:animLvl val="ctr"/>
        </dgm:presLayoutVars>
      </dgm:prSet>
      <dgm:spPr/>
    </dgm:pt>
    <dgm:pt modelId="{941A0745-6657-471E-89BA-301E6ADD1A07}" type="pres">
      <dgm:prSet presAssocID="{CC6EF14E-D58B-4576-A55F-7AB3E1BAC3A6}" presName="centerShape" presStyleLbl="vennNode1" presStyleIdx="0" presStyleCnt="4"/>
      <dgm:spPr/>
    </dgm:pt>
    <dgm:pt modelId="{4CB3E50C-C456-4434-B654-8140DBF99195}" type="pres">
      <dgm:prSet presAssocID="{C8E5C9DD-381B-4502-AE19-7C48B550D627}" presName="node" presStyleLbl="vennNode1" presStyleIdx="1" presStyleCnt="4">
        <dgm:presLayoutVars>
          <dgm:bulletEnabled val="1"/>
        </dgm:presLayoutVars>
      </dgm:prSet>
      <dgm:spPr/>
    </dgm:pt>
    <dgm:pt modelId="{B2C30AD7-7ED1-4B8D-BF3C-479832CF6CE3}" type="pres">
      <dgm:prSet presAssocID="{D94F4648-2C99-4D59-B425-2FFB22820094}" presName="node" presStyleLbl="vennNode1" presStyleIdx="2" presStyleCnt="4">
        <dgm:presLayoutVars>
          <dgm:bulletEnabled val="1"/>
        </dgm:presLayoutVars>
      </dgm:prSet>
      <dgm:spPr/>
    </dgm:pt>
    <dgm:pt modelId="{968AC05A-CF5E-452D-A6DC-D60CB1923AD4}" type="pres">
      <dgm:prSet presAssocID="{89185946-E851-4A43-97CE-532E294227D3}" presName="node" presStyleLbl="vennNode1" presStyleIdx="3" presStyleCnt="4">
        <dgm:presLayoutVars>
          <dgm:bulletEnabled val="1"/>
        </dgm:presLayoutVars>
      </dgm:prSet>
      <dgm:spPr/>
    </dgm:pt>
  </dgm:ptLst>
  <dgm:cxnLst>
    <dgm:cxn modelId="{3F715EF4-EB2E-425C-BEEF-E869B1384790}" type="presOf" srcId="{C8E5C9DD-381B-4502-AE19-7C48B550D627}" destId="{4CB3E50C-C456-4434-B654-8140DBF99195}" srcOrd="0" destOrd="0" presId="urn:microsoft.com/office/officeart/2005/8/layout/radial3"/>
    <dgm:cxn modelId="{60DD368C-0AE1-40F5-8E46-1F1DFE62198C}" type="presOf" srcId="{CC6EF14E-D58B-4576-A55F-7AB3E1BAC3A6}" destId="{941A0745-6657-471E-89BA-301E6ADD1A07}" srcOrd="0" destOrd="0" presId="urn:microsoft.com/office/officeart/2005/8/layout/radial3"/>
    <dgm:cxn modelId="{9761FDCF-705A-47A6-8809-079295A75C58}" srcId="{878C8D1A-4005-4633-8A7C-F17A1D307768}" destId="{CC6EF14E-D58B-4576-A55F-7AB3E1BAC3A6}" srcOrd="0" destOrd="0" parTransId="{09BAC623-4880-4E2B-B2C4-B8EF4C666FE8}" sibTransId="{52D46A43-7106-4632-8EB2-FFE2B6FAD472}"/>
    <dgm:cxn modelId="{1D874381-5F2D-4B4B-AA50-D6D182144775}" type="presOf" srcId="{878C8D1A-4005-4633-8A7C-F17A1D307768}" destId="{BB671630-7D40-4750-96AB-A40DB3CED129}" srcOrd="0" destOrd="0" presId="urn:microsoft.com/office/officeart/2005/8/layout/radial3"/>
    <dgm:cxn modelId="{6A410F1D-9B35-4166-9AA2-934DB76E5492}" type="presOf" srcId="{89185946-E851-4A43-97CE-532E294227D3}" destId="{968AC05A-CF5E-452D-A6DC-D60CB1923AD4}" srcOrd="0" destOrd="0" presId="urn:microsoft.com/office/officeart/2005/8/layout/radial3"/>
    <dgm:cxn modelId="{86768AD4-4935-456F-8816-C50947AABE4F}" type="presOf" srcId="{D94F4648-2C99-4D59-B425-2FFB22820094}" destId="{B2C30AD7-7ED1-4B8D-BF3C-479832CF6CE3}" srcOrd="0" destOrd="0" presId="urn:microsoft.com/office/officeart/2005/8/layout/radial3"/>
    <dgm:cxn modelId="{A48CA422-831A-4F87-B85F-9FAE929AD16D}" srcId="{CC6EF14E-D58B-4576-A55F-7AB3E1BAC3A6}" destId="{89185946-E851-4A43-97CE-532E294227D3}" srcOrd="2" destOrd="0" parTransId="{796EE879-9E88-4978-8AD0-336418A3642A}" sibTransId="{9F60FA2E-D333-4A9B-B1EE-2F680AFE886B}"/>
    <dgm:cxn modelId="{93E2A65A-C687-4967-A89F-BEA4F6AA02F2}" srcId="{CC6EF14E-D58B-4576-A55F-7AB3E1BAC3A6}" destId="{D94F4648-2C99-4D59-B425-2FFB22820094}" srcOrd="1" destOrd="0" parTransId="{A784C67A-396C-4570-A642-90F1FCCC0BAF}" sibTransId="{0C669965-662B-4671-AD5E-62C029CDF3ED}"/>
    <dgm:cxn modelId="{D94D33A2-079A-43B8-85EE-0ECF75C6EB96}" srcId="{CC6EF14E-D58B-4576-A55F-7AB3E1BAC3A6}" destId="{C8E5C9DD-381B-4502-AE19-7C48B550D627}" srcOrd="0" destOrd="0" parTransId="{BB2A103E-169A-49C0-B7D7-658C60A9CBEA}" sibTransId="{C8C9AF5B-67C1-4CA1-B49E-CD7E761429A8}"/>
    <dgm:cxn modelId="{BC2573DB-260A-4CC4-8B49-1FB3613BAC33}" type="presParOf" srcId="{BB671630-7D40-4750-96AB-A40DB3CED129}" destId="{5A1B7DA6-02A7-4B7F-B7C5-A751379808ED}" srcOrd="0" destOrd="0" presId="urn:microsoft.com/office/officeart/2005/8/layout/radial3"/>
    <dgm:cxn modelId="{E5A0EAAD-F1D2-40C0-B6C8-972ADCB25699}" type="presParOf" srcId="{5A1B7DA6-02A7-4B7F-B7C5-A751379808ED}" destId="{941A0745-6657-471E-89BA-301E6ADD1A07}" srcOrd="0" destOrd="0" presId="urn:microsoft.com/office/officeart/2005/8/layout/radial3"/>
    <dgm:cxn modelId="{1B67839A-E5CE-4AAB-8205-4725FC6C43AC}" type="presParOf" srcId="{5A1B7DA6-02A7-4B7F-B7C5-A751379808ED}" destId="{4CB3E50C-C456-4434-B654-8140DBF99195}" srcOrd="1" destOrd="0" presId="urn:microsoft.com/office/officeart/2005/8/layout/radial3"/>
    <dgm:cxn modelId="{54D45384-3DD5-43DC-85D9-42D1D823FEBD}" type="presParOf" srcId="{5A1B7DA6-02A7-4B7F-B7C5-A751379808ED}" destId="{B2C30AD7-7ED1-4B8D-BF3C-479832CF6CE3}" srcOrd="2" destOrd="0" presId="urn:microsoft.com/office/officeart/2005/8/layout/radial3"/>
    <dgm:cxn modelId="{907763E3-93C6-48A3-9550-3EF43AA00A46}" type="presParOf" srcId="{5A1B7DA6-02A7-4B7F-B7C5-A751379808ED}" destId="{968AC05A-CF5E-452D-A6DC-D60CB1923AD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C55628-3EA6-4E4C-A325-1CF9365CA357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D49E588-6905-4497-A855-BD3F921C97E6}">
      <dgm:prSet phldrT="[Text]" custT="1"/>
      <dgm:spPr/>
      <dgm:t>
        <a:bodyPr/>
        <a:lstStyle/>
        <a:p>
          <a:r>
            <a:rPr lang="en-US" sz="1800" dirty="0">
              <a:latin typeface="Garamond" pitchFamily="18" charset="0"/>
              <a:cs typeface="Times New Roman" pitchFamily="18" charset="0"/>
            </a:rPr>
            <a:t>Identification</a:t>
          </a:r>
        </a:p>
      </dgm:t>
    </dgm:pt>
    <dgm:pt modelId="{535BA1E3-FE0F-4269-A01E-188C7D039662}" type="parTrans" cxnId="{CE2BE04A-62D8-4CF2-82B8-142AF9634569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F2FFCDD7-7F07-4438-92D2-18F5D1BC7EBD}" type="sibTrans" cxnId="{CE2BE04A-62D8-4CF2-82B8-142AF9634569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05C3AC23-B67A-459F-92BD-3BDE466D5506}">
      <dgm:prSet phldrT="[Text]" custT="1"/>
      <dgm:spPr/>
      <dgm:t>
        <a:bodyPr/>
        <a:lstStyle/>
        <a:p>
          <a:r>
            <a:rPr lang="en-US" sz="1800" dirty="0">
              <a:latin typeface="Garamond" pitchFamily="18" charset="0"/>
              <a:cs typeface="Times New Roman" pitchFamily="18" charset="0"/>
            </a:rPr>
            <a:t>Extraction</a:t>
          </a:r>
        </a:p>
      </dgm:t>
    </dgm:pt>
    <dgm:pt modelId="{75227F5D-1ADA-47C6-A65F-EAD07B7B3F36}" type="parTrans" cxnId="{7DA8FEA8-2521-462B-B21D-6F9EF4C91789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3EECA389-C922-4140-B207-F5A0B1F2737F}" type="sibTrans" cxnId="{7DA8FEA8-2521-462B-B21D-6F9EF4C91789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F931B269-8E0B-48AD-8FBE-A21F83A9CF92}">
      <dgm:prSet phldrT="[Text]" custT="1"/>
      <dgm:spPr/>
      <dgm:t>
        <a:bodyPr/>
        <a:lstStyle/>
        <a:p>
          <a:r>
            <a:rPr lang="en-US" sz="1800">
              <a:latin typeface="Garamond" pitchFamily="18" charset="0"/>
              <a:cs typeface="Times New Roman" pitchFamily="18" charset="0"/>
            </a:rPr>
            <a:t>Cleaning </a:t>
          </a:r>
        </a:p>
      </dgm:t>
    </dgm:pt>
    <dgm:pt modelId="{D87A59B9-1561-4967-977E-A0AB12FF4018}" type="parTrans" cxnId="{1E5733DD-F8B9-4B08-A97A-CC3B79664C8C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1D99D973-08AD-4992-8C81-EE069F9241DD}" type="sibTrans" cxnId="{1E5733DD-F8B9-4B08-A97A-CC3B79664C8C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65404F14-0809-483E-86FC-A952568BF1F3}">
      <dgm:prSet phldrT="[Text]" custT="1"/>
      <dgm:spPr/>
      <dgm:t>
        <a:bodyPr/>
        <a:lstStyle/>
        <a:p>
          <a:r>
            <a:rPr lang="en-US" sz="1800">
              <a:latin typeface="Garamond" pitchFamily="18" charset="0"/>
              <a:cs typeface="Times New Roman" pitchFamily="18" charset="0"/>
            </a:rPr>
            <a:t>Visualization</a:t>
          </a:r>
        </a:p>
      </dgm:t>
    </dgm:pt>
    <dgm:pt modelId="{8146294C-7B30-4FCB-A1AC-8A5A8878BD9E}" type="parTrans" cxnId="{26C5B147-10D3-4962-8A7B-978EC1DF4F21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25953258-3C8E-404D-8FA6-C79C13EB5B39}" type="sibTrans" cxnId="{26C5B147-10D3-4962-8A7B-978EC1DF4F21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0D0B423C-C375-4A7D-B541-F7599E3E7618}">
      <dgm:prSet phldrT="[Text]" custT="1"/>
      <dgm:spPr/>
      <dgm:t>
        <a:bodyPr/>
        <a:lstStyle/>
        <a:p>
          <a:r>
            <a:rPr lang="en-US" sz="1800">
              <a:latin typeface="Garamond" pitchFamily="18" charset="0"/>
              <a:cs typeface="Times New Roman" pitchFamily="18" charset="0"/>
            </a:rPr>
            <a:t>Interpretation </a:t>
          </a:r>
        </a:p>
      </dgm:t>
    </dgm:pt>
    <dgm:pt modelId="{1F664DE0-CDF1-482D-8E72-B54473C09897}" type="parTrans" cxnId="{A2EB5F7A-F546-4A2B-B4C9-1BF2D4E774FE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EE21C3A8-EB7A-4DE5-97B4-5D6CFF721B97}" type="sibTrans" cxnId="{A2EB5F7A-F546-4A2B-B4C9-1BF2D4E774FE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C5B3A0B2-89B8-4029-ACF3-C5BB9D0EFDA2}">
      <dgm:prSet phldrT="[Text]" custT="1"/>
      <dgm:spPr/>
      <dgm:t>
        <a:bodyPr/>
        <a:lstStyle/>
        <a:p>
          <a:r>
            <a:rPr lang="en-US" sz="1800">
              <a:latin typeface="Garamond" pitchFamily="18" charset="0"/>
              <a:cs typeface="Times New Roman" pitchFamily="18" charset="0"/>
            </a:rPr>
            <a:t>Analyzing </a:t>
          </a:r>
        </a:p>
      </dgm:t>
    </dgm:pt>
    <dgm:pt modelId="{A72319D3-960F-46BF-BDD1-69BD3115DF96}" type="parTrans" cxnId="{91F24B15-F699-4827-85F7-88E3BB997CEE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F2299266-B736-4823-913F-10E6C736CF55}" type="sibTrans" cxnId="{91F24B15-F699-4827-85F7-88E3BB997CEE}">
      <dgm:prSet/>
      <dgm:spPr/>
      <dgm:t>
        <a:bodyPr/>
        <a:lstStyle/>
        <a:p>
          <a:endParaRPr lang="en-US" sz="1800">
            <a:latin typeface="Garamond" pitchFamily="18" charset="0"/>
            <a:cs typeface="Times New Roman" pitchFamily="18" charset="0"/>
          </a:endParaRPr>
        </a:p>
      </dgm:t>
    </dgm:pt>
    <dgm:pt modelId="{91B1FAEF-63E5-4C0F-AACA-AABEB2455580}" type="pres">
      <dgm:prSet presAssocID="{0BC55628-3EA6-4E4C-A325-1CF9365CA357}" presName="Name0" presStyleCnt="0">
        <dgm:presLayoutVars>
          <dgm:dir/>
          <dgm:resizeHandles val="exact"/>
        </dgm:presLayoutVars>
      </dgm:prSet>
      <dgm:spPr/>
    </dgm:pt>
    <dgm:pt modelId="{33D86F32-76AB-4D3C-AE4C-16CA49E8B647}" type="pres">
      <dgm:prSet presAssocID="{0BC55628-3EA6-4E4C-A325-1CF9365CA357}" presName="cycle" presStyleCnt="0"/>
      <dgm:spPr/>
    </dgm:pt>
    <dgm:pt modelId="{07F81099-CF43-4294-84A1-1BB134ADC50E}" type="pres">
      <dgm:prSet presAssocID="{CD49E588-6905-4497-A855-BD3F921C97E6}" presName="nodeFirstNode" presStyleLbl="node1" presStyleIdx="0" presStyleCnt="6">
        <dgm:presLayoutVars>
          <dgm:bulletEnabled val="1"/>
        </dgm:presLayoutVars>
      </dgm:prSet>
      <dgm:spPr/>
    </dgm:pt>
    <dgm:pt modelId="{5B795492-A81C-4E91-9649-9F6859761D64}" type="pres">
      <dgm:prSet presAssocID="{F2FFCDD7-7F07-4438-92D2-18F5D1BC7EBD}" presName="sibTransFirstNode" presStyleLbl="bgShp" presStyleIdx="0" presStyleCnt="1" custScaleX="115313"/>
      <dgm:spPr/>
    </dgm:pt>
    <dgm:pt modelId="{70DA118B-6DDF-48A7-8374-76001210D238}" type="pres">
      <dgm:prSet presAssocID="{05C3AC23-B67A-459F-92BD-3BDE466D5506}" presName="nodeFollowingNodes" presStyleLbl="node1" presStyleIdx="1" presStyleCnt="6">
        <dgm:presLayoutVars>
          <dgm:bulletEnabled val="1"/>
        </dgm:presLayoutVars>
      </dgm:prSet>
      <dgm:spPr/>
    </dgm:pt>
    <dgm:pt modelId="{D09BC9B7-B8AB-4E24-9DCF-F3EBEFF4D488}" type="pres">
      <dgm:prSet presAssocID="{F931B269-8E0B-48AD-8FBE-A21F83A9CF92}" presName="nodeFollowingNodes" presStyleLbl="node1" presStyleIdx="2" presStyleCnt="6">
        <dgm:presLayoutVars>
          <dgm:bulletEnabled val="1"/>
        </dgm:presLayoutVars>
      </dgm:prSet>
      <dgm:spPr/>
    </dgm:pt>
    <dgm:pt modelId="{F6226843-E41E-4F2C-83B0-1FF3B83D7C5C}" type="pres">
      <dgm:prSet presAssocID="{C5B3A0B2-89B8-4029-ACF3-C5BB9D0EFDA2}" presName="nodeFollowingNodes" presStyleLbl="node1" presStyleIdx="3" presStyleCnt="6">
        <dgm:presLayoutVars>
          <dgm:bulletEnabled val="1"/>
        </dgm:presLayoutVars>
      </dgm:prSet>
      <dgm:spPr/>
    </dgm:pt>
    <dgm:pt modelId="{8C545C29-F1CD-40F5-B909-900F5FABF20D}" type="pres">
      <dgm:prSet presAssocID="{65404F14-0809-483E-86FC-A952568BF1F3}" presName="nodeFollowingNodes" presStyleLbl="node1" presStyleIdx="4" presStyleCnt="6">
        <dgm:presLayoutVars>
          <dgm:bulletEnabled val="1"/>
        </dgm:presLayoutVars>
      </dgm:prSet>
      <dgm:spPr/>
    </dgm:pt>
    <dgm:pt modelId="{B3891592-33F1-4963-85BF-A3D83A346F69}" type="pres">
      <dgm:prSet presAssocID="{0D0B423C-C375-4A7D-B541-F7599E3E7618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FECDC899-6B75-4357-A0DA-0F3B65CEBE69}" type="presOf" srcId="{C5B3A0B2-89B8-4029-ACF3-C5BB9D0EFDA2}" destId="{F6226843-E41E-4F2C-83B0-1FF3B83D7C5C}" srcOrd="0" destOrd="0" presId="urn:microsoft.com/office/officeart/2005/8/layout/cycle3"/>
    <dgm:cxn modelId="{A2EB5F7A-F546-4A2B-B4C9-1BF2D4E774FE}" srcId="{0BC55628-3EA6-4E4C-A325-1CF9365CA357}" destId="{0D0B423C-C375-4A7D-B541-F7599E3E7618}" srcOrd="5" destOrd="0" parTransId="{1F664DE0-CDF1-482D-8E72-B54473C09897}" sibTransId="{EE21C3A8-EB7A-4DE5-97B4-5D6CFF721B97}"/>
    <dgm:cxn modelId="{AE7808A0-4F0A-4741-A04C-B9D760A7F560}" type="presOf" srcId="{F2FFCDD7-7F07-4438-92D2-18F5D1BC7EBD}" destId="{5B795492-A81C-4E91-9649-9F6859761D64}" srcOrd="0" destOrd="0" presId="urn:microsoft.com/office/officeart/2005/8/layout/cycle3"/>
    <dgm:cxn modelId="{1E5733DD-F8B9-4B08-A97A-CC3B79664C8C}" srcId="{0BC55628-3EA6-4E4C-A325-1CF9365CA357}" destId="{F931B269-8E0B-48AD-8FBE-A21F83A9CF92}" srcOrd="2" destOrd="0" parTransId="{D87A59B9-1561-4967-977E-A0AB12FF4018}" sibTransId="{1D99D973-08AD-4992-8C81-EE069F9241DD}"/>
    <dgm:cxn modelId="{22A59E77-C107-4C17-ADFC-E76237D23D42}" type="presOf" srcId="{05C3AC23-B67A-459F-92BD-3BDE466D5506}" destId="{70DA118B-6DDF-48A7-8374-76001210D238}" srcOrd="0" destOrd="0" presId="urn:microsoft.com/office/officeart/2005/8/layout/cycle3"/>
    <dgm:cxn modelId="{7DA8FEA8-2521-462B-B21D-6F9EF4C91789}" srcId="{0BC55628-3EA6-4E4C-A325-1CF9365CA357}" destId="{05C3AC23-B67A-459F-92BD-3BDE466D5506}" srcOrd="1" destOrd="0" parTransId="{75227F5D-1ADA-47C6-A65F-EAD07B7B3F36}" sibTransId="{3EECA389-C922-4140-B207-F5A0B1F2737F}"/>
    <dgm:cxn modelId="{91F24B15-F699-4827-85F7-88E3BB997CEE}" srcId="{0BC55628-3EA6-4E4C-A325-1CF9365CA357}" destId="{C5B3A0B2-89B8-4029-ACF3-C5BB9D0EFDA2}" srcOrd="3" destOrd="0" parTransId="{A72319D3-960F-46BF-BDD1-69BD3115DF96}" sibTransId="{F2299266-B736-4823-913F-10E6C736CF55}"/>
    <dgm:cxn modelId="{6CF42952-5424-4F2F-B3D6-0639E4C2FDD7}" type="presOf" srcId="{CD49E588-6905-4497-A855-BD3F921C97E6}" destId="{07F81099-CF43-4294-84A1-1BB134ADC50E}" srcOrd="0" destOrd="0" presId="urn:microsoft.com/office/officeart/2005/8/layout/cycle3"/>
    <dgm:cxn modelId="{5C7170C1-72B8-4F72-9638-A1D32A8426B6}" type="presOf" srcId="{65404F14-0809-483E-86FC-A952568BF1F3}" destId="{8C545C29-F1CD-40F5-B909-900F5FABF20D}" srcOrd="0" destOrd="0" presId="urn:microsoft.com/office/officeart/2005/8/layout/cycle3"/>
    <dgm:cxn modelId="{26C5B147-10D3-4962-8A7B-978EC1DF4F21}" srcId="{0BC55628-3EA6-4E4C-A325-1CF9365CA357}" destId="{65404F14-0809-483E-86FC-A952568BF1F3}" srcOrd="4" destOrd="0" parTransId="{8146294C-7B30-4FCB-A1AC-8A5A8878BD9E}" sibTransId="{25953258-3C8E-404D-8FA6-C79C13EB5B39}"/>
    <dgm:cxn modelId="{AEDDAABE-310F-430E-91D5-2A5A381E2F3F}" type="presOf" srcId="{F931B269-8E0B-48AD-8FBE-A21F83A9CF92}" destId="{D09BC9B7-B8AB-4E24-9DCF-F3EBEFF4D488}" srcOrd="0" destOrd="0" presId="urn:microsoft.com/office/officeart/2005/8/layout/cycle3"/>
    <dgm:cxn modelId="{CAE0EECA-0542-485F-A107-9523B13B2920}" type="presOf" srcId="{0D0B423C-C375-4A7D-B541-F7599E3E7618}" destId="{B3891592-33F1-4963-85BF-A3D83A346F69}" srcOrd="0" destOrd="0" presId="urn:microsoft.com/office/officeart/2005/8/layout/cycle3"/>
    <dgm:cxn modelId="{CE2BE04A-62D8-4CF2-82B8-142AF9634569}" srcId="{0BC55628-3EA6-4E4C-A325-1CF9365CA357}" destId="{CD49E588-6905-4497-A855-BD3F921C97E6}" srcOrd="0" destOrd="0" parTransId="{535BA1E3-FE0F-4269-A01E-188C7D039662}" sibTransId="{F2FFCDD7-7F07-4438-92D2-18F5D1BC7EBD}"/>
    <dgm:cxn modelId="{C41CB9EA-2E96-4A14-887F-8AA97D709250}" type="presOf" srcId="{0BC55628-3EA6-4E4C-A325-1CF9365CA357}" destId="{91B1FAEF-63E5-4C0F-AACA-AABEB2455580}" srcOrd="0" destOrd="0" presId="urn:microsoft.com/office/officeart/2005/8/layout/cycle3"/>
    <dgm:cxn modelId="{3C2524F0-E7DD-4317-9E7F-07309A348EA0}" type="presParOf" srcId="{91B1FAEF-63E5-4C0F-AACA-AABEB2455580}" destId="{33D86F32-76AB-4D3C-AE4C-16CA49E8B647}" srcOrd="0" destOrd="0" presId="urn:microsoft.com/office/officeart/2005/8/layout/cycle3"/>
    <dgm:cxn modelId="{B561E2C6-A7B3-4DF2-BE0C-452CE784D6E0}" type="presParOf" srcId="{33D86F32-76AB-4D3C-AE4C-16CA49E8B647}" destId="{07F81099-CF43-4294-84A1-1BB134ADC50E}" srcOrd="0" destOrd="0" presId="urn:microsoft.com/office/officeart/2005/8/layout/cycle3"/>
    <dgm:cxn modelId="{28714FAE-539D-4837-8955-366FD498DA89}" type="presParOf" srcId="{33D86F32-76AB-4D3C-AE4C-16CA49E8B647}" destId="{5B795492-A81C-4E91-9649-9F6859761D64}" srcOrd="1" destOrd="0" presId="urn:microsoft.com/office/officeart/2005/8/layout/cycle3"/>
    <dgm:cxn modelId="{5F64F795-81AE-4D31-A1E8-A9C1E8BF54FE}" type="presParOf" srcId="{33D86F32-76AB-4D3C-AE4C-16CA49E8B647}" destId="{70DA118B-6DDF-48A7-8374-76001210D238}" srcOrd="2" destOrd="0" presId="urn:microsoft.com/office/officeart/2005/8/layout/cycle3"/>
    <dgm:cxn modelId="{B55CE484-0912-4FA7-B613-C2737F4A6C1B}" type="presParOf" srcId="{33D86F32-76AB-4D3C-AE4C-16CA49E8B647}" destId="{D09BC9B7-B8AB-4E24-9DCF-F3EBEFF4D488}" srcOrd="3" destOrd="0" presId="urn:microsoft.com/office/officeart/2005/8/layout/cycle3"/>
    <dgm:cxn modelId="{27BE076A-2571-4DED-A9B4-C6668D654DF6}" type="presParOf" srcId="{33D86F32-76AB-4D3C-AE4C-16CA49E8B647}" destId="{F6226843-E41E-4F2C-83B0-1FF3B83D7C5C}" srcOrd="4" destOrd="0" presId="urn:microsoft.com/office/officeart/2005/8/layout/cycle3"/>
    <dgm:cxn modelId="{30CF0D22-FED0-4C7B-A072-4E0445E60D15}" type="presParOf" srcId="{33D86F32-76AB-4D3C-AE4C-16CA49E8B647}" destId="{8C545C29-F1CD-40F5-B909-900F5FABF20D}" srcOrd="5" destOrd="0" presId="urn:microsoft.com/office/officeart/2005/8/layout/cycle3"/>
    <dgm:cxn modelId="{32BA168F-48CC-4DCA-90BF-847F2CACC259}" type="presParOf" srcId="{33D86F32-76AB-4D3C-AE4C-16CA49E8B647}" destId="{B3891592-33F1-4963-85BF-A3D83A346F69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E53DD-4C5C-4CF4-AC3B-FC0A0FEA6CC9}">
      <dsp:nvSpPr>
        <dsp:cNvPr id="0" name=""/>
        <dsp:cNvSpPr/>
      </dsp:nvSpPr>
      <dsp:spPr>
        <a:xfrm>
          <a:off x="2904102" y="1050697"/>
          <a:ext cx="2494657" cy="249465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Garamond" pitchFamily="18" charset="0"/>
              <a:cs typeface="Adobe Thai" panose="02040503050201020203" pitchFamily="18" charset="-34"/>
            </a:rPr>
            <a:t>7 Layers of Social Media Analytics </a:t>
          </a:r>
        </a:p>
      </dsp:txBody>
      <dsp:txXfrm>
        <a:off x="3269436" y="1416031"/>
        <a:ext cx="1763989" cy="1763989"/>
      </dsp:txXfrm>
    </dsp:sp>
    <dsp:sp modelId="{25802DB3-D2C0-4F04-99C8-397690350DE8}">
      <dsp:nvSpPr>
        <dsp:cNvPr id="0" name=""/>
        <dsp:cNvSpPr/>
      </dsp:nvSpPr>
      <dsp:spPr>
        <a:xfrm>
          <a:off x="3516160" y="41111"/>
          <a:ext cx="1247328" cy="124732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itchFamily="18" charset="0"/>
              <a:cs typeface="Adobe Thai" panose="02040503050201020203" pitchFamily="18" charset="-34"/>
            </a:rPr>
            <a:t>Networks</a:t>
          </a:r>
        </a:p>
      </dsp:txBody>
      <dsp:txXfrm>
        <a:off x="3698827" y="223778"/>
        <a:ext cx="881994" cy="881994"/>
      </dsp:txXfrm>
    </dsp:sp>
    <dsp:sp modelId="{68CCA70F-37EB-47B1-83C6-953A850AB6A6}">
      <dsp:nvSpPr>
        <dsp:cNvPr id="0" name=""/>
        <dsp:cNvSpPr/>
      </dsp:nvSpPr>
      <dsp:spPr>
        <a:xfrm>
          <a:off x="4787036" y="653133"/>
          <a:ext cx="1247328" cy="124732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itchFamily="18" charset="0"/>
              <a:cs typeface="Adobe Thai" panose="02040503050201020203" pitchFamily="18" charset="-34"/>
            </a:rPr>
            <a:t>Text</a:t>
          </a:r>
        </a:p>
      </dsp:txBody>
      <dsp:txXfrm>
        <a:off x="4969703" y="835800"/>
        <a:ext cx="881994" cy="881994"/>
      </dsp:txXfrm>
    </dsp:sp>
    <dsp:sp modelId="{E5CCBB6F-C183-4F1B-A264-62F98E00055C}">
      <dsp:nvSpPr>
        <dsp:cNvPr id="0" name=""/>
        <dsp:cNvSpPr/>
      </dsp:nvSpPr>
      <dsp:spPr>
        <a:xfrm>
          <a:off x="5100917" y="2028334"/>
          <a:ext cx="1247328" cy="124732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itchFamily="18" charset="0"/>
              <a:cs typeface="Adobe Thai" panose="02040503050201020203" pitchFamily="18" charset="-34"/>
            </a:rPr>
            <a:t>Actions</a:t>
          </a:r>
        </a:p>
      </dsp:txBody>
      <dsp:txXfrm>
        <a:off x="5283584" y="2211001"/>
        <a:ext cx="881994" cy="881994"/>
      </dsp:txXfrm>
    </dsp:sp>
    <dsp:sp modelId="{8080B76C-8600-4B9D-970A-6750CF5C2F1C}">
      <dsp:nvSpPr>
        <dsp:cNvPr id="0" name=""/>
        <dsp:cNvSpPr/>
      </dsp:nvSpPr>
      <dsp:spPr>
        <a:xfrm>
          <a:off x="4143375" y="3131162"/>
          <a:ext cx="1429924" cy="124732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itchFamily="18" charset="0"/>
              <a:cs typeface="Adobe Thai" panose="02040503050201020203" pitchFamily="18" charset="-34"/>
            </a:rPr>
            <a:t>Hyperlinks</a:t>
          </a:r>
        </a:p>
      </dsp:txBody>
      <dsp:txXfrm>
        <a:off x="4352783" y="3313829"/>
        <a:ext cx="1011108" cy="881994"/>
      </dsp:txXfrm>
    </dsp:sp>
    <dsp:sp modelId="{F524D23F-EAC1-456D-BBEB-2B2028592CDE}">
      <dsp:nvSpPr>
        <dsp:cNvPr id="0" name=""/>
        <dsp:cNvSpPr/>
      </dsp:nvSpPr>
      <dsp:spPr>
        <a:xfrm>
          <a:off x="2810876" y="3131159"/>
          <a:ext cx="1247328" cy="124732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itchFamily="18" charset="0"/>
              <a:cs typeface="Adobe Thai" panose="02040503050201020203" pitchFamily="18" charset="-34"/>
            </a:rPr>
            <a:t>Location </a:t>
          </a:r>
        </a:p>
      </dsp:txBody>
      <dsp:txXfrm>
        <a:off x="2993543" y="3313826"/>
        <a:ext cx="881994" cy="881994"/>
      </dsp:txXfrm>
    </dsp:sp>
    <dsp:sp modelId="{A7D8203B-F2A0-4A7F-8F99-99BADCBD71F4}">
      <dsp:nvSpPr>
        <dsp:cNvPr id="0" name=""/>
        <dsp:cNvSpPr/>
      </dsp:nvSpPr>
      <dsp:spPr>
        <a:xfrm>
          <a:off x="1881354" y="2028334"/>
          <a:ext cx="1347426" cy="124732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itchFamily="18" charset="0"/>
              <a:cs typeface="Adobe Thai" panose="02040503050201020203" pitchFamily="18" charset="-34"/>
            </a:rPr>
            <a:t>Search Engines</a:t>
          </a:r>
        </a:p>
      </dsp:txBody>
      <dsp:txXfrm>
        <a:off x="2078680" y="2211001"/>
        <a:ext cx="952774" cy="881994"/>
      </dsp:txXfrm>
    </dsp:sp>
    <dsp:sp modelId="{27717CAD-8859-4BE0-A9C6-D756B88685A0}">
      <dsp:nvSpPr>
        <dsp:cNvPr id="0" name=""/>
        <dsp:cNvSpPr/>
      </dsp:nvSpPr>
      <dsp:spPr>
        <a:xfrm>
          <a:off x="2245283" y="653133"/>
          <a:ext cx="1247328" cy="124732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itchFamily="18" charset="0"/>
              <a:cs typeface="Adobe Thai" panose="02040503050201020203" pitchFamily="18" charset="-34"/>
            </a:rPr>
            <a:t>Apps</a:t>
          </a:r>
        </a:p>
      </dsp:txBody>
      <dsp:txXfrm>
        <a:off x="2427950" y="835800"/>
        <a:ext cx="881994" cy="881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A0745-6657-471E-89BA-301E6ADD1A07}">
      <dsp:nvSpPr>
        <dsp:cNvPr id="0" name=""/>
        <dsp:cNvSpPr/>
      </dsp:nvSpPr>
      <dsp:spPr>
        <a:xfrm>
          <a:off x="1799828" y="1189854"/>
          <a:ext cx="2496343" cy="249634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Types of social media analytics</a:t>
          </a:r>
        </a:p>
      </dsp:txBody>
      <dsp:txXfrm>
        <a:off x="2165409" y="1555435"/>
        <a:ext cx="1765181" cy="1765181"/>
      </dsp:txXfrm>
    </dsp:sp>
    <dsp:sp modelId="{4CB3E50C-C456-4434-B654-8140DBF99195}">
      <dsp:nvSpPr>
        <dsp:cNvPr id="0" name=""/>
        <dsp:cNvSpPr/>
      </dsp:nvSpPr>
      <dsp:spPr>
        <a:xfrm>
          <a:off x="2423914" y="189835"/>
          <a:ext cx="1248171" cy="124817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Predictive Analytics</a:t>
          </a:r>
          <a:endParaRPr lang="en-US" sz="1300" kern="1200" dirty="0"/>
        </a:p>
      </dsp:txBody>
      <dsp:txXfrm>
        <a:off x="2606704" y="372625"/>
        <a:ext cx="882591" cy="882591"/>
      </dsp:txXfrm>
    </dsp:sp>
    <dsp:sp modelId="{B2C30AD7-7ED1-4B8D-BF3C-479832CF6CE3}">
      <dsp:nvSpPr>
        <dsp:cNvPr id="0" name=""/>
        <dsp:cNvSpPr/>
      </dsp:nvSpPr>
      <dsp:spPr>
        <a:xfrm>
          <a:off x="3830430" y="2625992"/>
          <a:ext cx="1248171" cy="124817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Descriptive Analytics</a:t>
          </a:r>
          <a:endParaRPr lang="en-US" sz="1300" kern="1200" dirty="0"/>
        </a:p>
      </dsp:txBody>
      <dsp:txXfrm>
        <a:off x="4013220" y="2808782"/>
        <a:ext cx="882591" cy="882591"/>
      </dsp:txXfrm>
    </dsp:sp>
    <dsp:sp modelId="{968AC05A-CF5E-452D-A6DC-D60CB1923AD4}">
      <dsp:nvSpPr>
        <dsp:cNvPr id="0" name=""/>
        <dsp:cNvSpPr/>
      </dsp:nvSpPr>
      <dsp:spPr>
        <a:xfrm>
          <a:off x="1017397" y="2625992"/>
          <a:ext cx="1248171" cy="124817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Prescriptive Analytics</a:t>
          </a:r>
          <a:endParaRPr lang="en-US" sz="1300" kern="1200" dirty="0"/>
        </a:p>
      </dsp:txBody>
      <dsp:txXfrm>
        <a:off x="1200187" y="2808782"/>
        <a:ext cx="882591" cy="8825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95492-A81C-4E91-9649-9F6859761D64}">
      <dsp:nvSpPr>
        <dsp:cNvPr id="0" name=""/>
        <dsp:cNvSpPr/>
      </dsp:nvSpPr>
      <dsp:spPr>
        <a:xfrm>
          <a:off x="233994" y="-4473"/>
          <a:ext cx="4610106" cy="3997906"/>
        </a:xfrm>
        <a:prstGeom prst="circularArrow">
          <a:avLst>
            <a:gd name="adj1" fmla="val 5274"/>
            <a:gd name="adj2" fmla="val 312630"/>
            <a:gd name="adj3" fmla="val 14294130"/>
            <a:gd name="adj4" fmla="val 17088501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81099-CF43-4294-84A1-1BB134ADC50E}">
      <dsp:nvSpPr>
        <dsp:cNvPr id="0" name=""/>
        <dsp:cNvSpPr/>
      </dsp:nvSpPr>
      <dsp:spPr>
        <a:xfrm>
          <a:off x="1807583" y="1536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aramond" pitchFamily="18" charset="0"/>
              <a:cs typeface="Times New Roman" pitchFamily="18" charset="0"/>
            </a:rPr>
            <a:t>Identification</a:t>
          </a:r>
        </a:p>
      </dsp:txBody>
      <dsp:txXfrm>
        <a:off x="1843290" y="37243"/>
        <a:ext cx="1391513" cy="660049"/>
      </dsp:txXfrm>
    </dsp:sp>
    <dsp:sp modelId="{70DA118B-6DDF-48A7-8374-76001210D238}">
      <dsp:nvSpPr>
        <dsp:cNvPr id="0" name=""/>
        <dsp:cNvSpPr/>
      </dsp:nvSpPr>
      <dsp:spPr>
        <a:xfrm>
          <a:off x="3212163" y="812471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aramond" pitchFamily="18" charset="0"/>
              <a:cs typeface="Times New Roman" pitchFamily="18" charset="0"/>
            </a:rPr>
            <a:t>Extraction</a:t>
          </a:r>
        </a:p>
      </dsp:txBody>
      <dsp:txXfrm>
        <a:off x="3247870" y="848178"/>
        <a:ext cx="1391513" cy="660049"/>
      </dsp:txXfrm>
    </dsp:sp>
    <dsp:sp modelId="{D09BC9B7-B8AB-4E24-9DCF-F3EBEFF4D488}">
      <dsp:nvSpPr>
        <dsp:cNvPr id="0" name=""/>
        <dsp:cNvSpPr/>
      </dsp:nvSpPr>
      <dsp:spPr>
        <a:xfrm>
          <a:off x="3212163" y="2434340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Garamond" pitchFamily="18" charset="0"/>
              <a:cs typeface="Times New Roman" pitchFamily="18" charset="0"/>
            </a:rPr>
            <a:t>Cleaning </a:t>
          </a:r>
        </a:p>
      </dsp:txBody>
      <dsp:txXfrm>
        <a:off x="3247870" y="2470047"/>
        <a:ext cx="1391513" cy="660049"/>
      </dsp:txXfrm>
    </dsp:sp>
    <dsp:sp modelId="{F6226843-E41E-4F2C-83B0-1FF3B83D7C5C}">
      <dsp:nvSpPr>
        <dsp:cNvPr id="0" name=""/>
        <dsp:cNvSpPr/>
      </dsp:nvSpPr>
      <dsp:spPr>
        <a:xfrm>
          <a:off x="1807583" y="3245274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Garamond" pitchFamily="18" charset="0"/>
              <a:cs typeface="Times New Roman" pitchFamily="18" charset="0"/>
            </a:rPr>
            <a:t>Analyzing </a:t>
          </a:r>
        </a:p>
      </dsp:txBody>
      <dsp:txXfrm>
        <a:off x="1843290" y="3280981"/>
        <a:ext cx="1391513" cy="660049"/>
      </dsp:txXfrm>
    </dsp:sp>
    <dsp:sp modelId="{8C545C29-F1CD-40F5-B909-900F5FABF20D}">
      <dsp:nvSpPr>
        <dsp:cNvPr id="0" name=""/>
        <dsp:cNvSpPr/>
      </dsp:nvSpPr>
      <dsp:spPr>
        <a:xfrm>
          <a:off x="403003" y="2434340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Garamond" pitchFamily="18" charset="0"/>
              <a:cs typeface="Times New Roman" pitchFamily="18" charset="0"/>
            </a:rPr>
            <a:t>Visualization</a:t>
          </a:r>
        </a:p>
      </dsp:txBody>
      <dsp:txXfrm>
        <a:off x="438710" y="2470047"/>
        <a:ext cx="1391513" cy="660049"/>
      </dsp:txXfrm>
    </dsp:sp>
    <dsp:sp modelId="{B3891592-33F1-4963-85BF-A3D83A346F69}">
      <dsp:nvSpPr>
        <dsp:cNvPr id="0" name=""/>
        <dsp:cNvSpPr/>
      </dsp:nvSpPr>
      <dsp:spPr>
        <a:xfrm>
          <a:off x="403003" y="812471"/>
          <a:ext cx="1462927" cy="7314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Garamond" pitchFamily="18" charset="0"/>
              <a:cs typeface="Times New Roman" pitchFamily="18" charset="0"/>
            </a:rPr>
            <a:t>Interpretation </a:t>
          </a:r>
        </a:p>
      </dsp:txBody>
      <dsp:txXfrm>
        <a:off x="438710" y="848178"/>
        <a:ext cx="1391513" cy="660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6BDED-9AD7-4675-A765-0BC463EBA8EA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37369-3787-458D-890C-5A555EA6B3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32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73E3C07-A2D7-42CE-9C6D-6BF9E7A25065}" type="slidenum">
              <a:t>2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75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49AF5F3-E7AF-4A16-AF4A-9EB82EF84A94}" type="slidenum">
              <a:t>3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178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E1A39F7-1FE4-41DE-AB51-1D6703A014DC}" type="slidenum">
              <a:t>4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512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EA480C8-6FF2-4732-B75F-DD706B5109D0}" type="slidenum">
              <a:t>5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939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30831F3-437D-4F66-99E3-1E5C34DF4C15}" type="slidenum">
              <a:t>6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80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0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14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54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26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36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4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2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9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82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86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40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D97C7-5759-423E-B3B0-DC688BC2A1DF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64617-C84D-45B2-9FA9-110ED394A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4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mailto:dmartins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3908" y="301747"/>
            <a:ext cx="9144000" cy="550129"/>
          </a:xfrm>
        </p:spPr>
        <p:txBody>
          <a:bodyPr>
            <a:noAutofit/>
          </a:bodyPr>
          <a:lstStyle/>
          <a:p>
            <a:pPr algn="l"/>
            <a:r>
              <a:rPr lang="pt-BR" sz="4000" b="1" dirty="0"/>
              <a:t>Mídias Sociais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3908" y="2187453"/>
            <a:ext cx="3516924" cy="2751870"/>
          </a:xfrm>
        </p:spPr>
        <p:txBody>
          <a:bodyPr>
            <a:normAutofit fontScale="55000" lnSpcReduction="20000"/>
          </a:bodyPr>
          <a:lstStyle/>
          <a:p>
            <a:r>
              <a:rPr lang="pt-BR" sz="3800" b="1" dirty="0"/>
              <a:t>Aula 01</a:t>
            </a:r>
          </a:p>
          <a:p>
            <a:r>
              <a:rPr lang="pt-BR" sz="3800" dirty="0"/>
              <a:t>Objetivos da disciplina</a:t>
            </a:r>
          </a:p>
          <a:p>
            <a:r>
              <a:rPr lang="pt-BR" sz="3800" dirty="0"/>
              <a:t>Ementa, avaliação</a:t>
            </a:r>
          </a:p>
          <a:p>
            <a:r>
              <a:rPr lang="pt-BR" sz="3800" dirty="0"/>
              <a:t>Introdução </a:t>
            </a:r>
          </a:p>
          <a:p>
            <a:endParaRPr lang="pt-BR" dirty="0"/>
          </a:p>
          <a:p>
            <a:r>
              <a:rPr lang="pt-BR" b="1" dirty="0"/>
              <a:t>Prof. Dalton Martins</a:t>
            </a:r>
          </a:p>
          <a:p>
            <a:r>
              <a:rPr lang="pt-BR" dirty="0">
                <a:hlinkClick r:id="rId2"/>
              </a:rPr>
              <a:t>dmartins@gmail.com</a:t>
            </a:r>
            <a:endParaRPr lang="pt-BR" dirty="0"/>
          </a:p>
          <a:p>
            <a:r>
              <a:rPr lang="pt-BR" dirty="0"/>
              <a:t>Gestão da Informação</a:t>
            </a:r>
          </a:p>
          <a:p>
            <a:r>
              <a:rPr lang="pt-BR" dirty="0"/>
              <a:t>Universidade Federal de Goiás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431" y="5613278"/>
            <a:ext cx="1742919" cy="10298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2395" y="5778256"/>
            <a:ext cx="1482965" cy="69984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1113" y="5690211"/>
            <a:ext cx="1045689" cy="87593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2555" y="5690211"/>
            <a:ext cx="880682" cy="876300"/>
          </a:xfrm>
          <a:prstGeom prst="rect">
            <a:avLst/>
          </a:prstGeom>
        </p:spPr>
      </p:pic>
      <p:pic>
        <p:nvPicPr>
          <p:cNvPr id="1026" name="Picture 2" descr="http://blog.ambracollege.com/wp-content/uploads/2011/09/midias-sociais-na-educaca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908" y="1395306"/>
            <a:ext cx="4991881" cy="375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997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Ementa detalhada e cronograma de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65851"/>
            <a:ext cx="10515600" cy="5122028"/>
          </a:xfrm>
        </p:spPr>
        <p:txBody>
          <a:bodyPr>
            <a:noAutofit/>
          </a:bodyPr>
          <a:lstStyle/>
          <a:p>
            <a:r>
              <a:rPr lang="pt-BR" sz="1400" dirty="0"/>
              <a:t>15/04 – Apresentação da disciplina e introdução ao laboratório de mídias sociais</a:t>
            </a:r>
          </a:p>
          <a:p>
            <a:r>
              <a:rPr lang="pt-BR" sz="1400" dirty="0"/>
              <a:t>29/04 – Análise de </a:t>
            </a:r>
            <a:r>
              <a:rPr lang="pt-BR" sz="1400" b="1" dirty="0">
                <a:solidFill>
                  <a:srgbClr val="FF0000"/>
                </a:solidFill>
              </a:rPr>
              <a:t>mecanismos de busca</a:t>
            </a:r>
          </a:p>
          <a:p>
            <a:r>
              <a:rPr lang="pt-BR" sz="1400" dirty="0"/>
              <a:t>06/05 – Análise de </a:t>
            </a:r>
            <a:r>
              <a:rPr lang="pt-BR" sz="1400" b="1" dirty="0">
                <a:solidFill>
                  <a:srgbClr val="FF0000"/>
                </a:solidFill>
              </a:rPr>
              <a:t>mecanismos de busca</a:t>
            </a:r>
            <a:endParaRPr lang="pt-BR" sz="1400" dirty="0"/>
          </a:p>
          <a:p>
            <a:r>
              <a:rPr lang="pt-BR" sz="1400" dirty="0"/>
              <a:t>13/05 - Análise de </a:t>
            </a:r>
            <a:r>
              <a:rPr lang="pt-BR" sz="1400" b="1" dirty="0">
                <a:solidFill>
                  <a:srgbClr val="FF0000"/>
                </a:solidFill>
              </a:rPr>
              <a:t>mecanismos de busca </a:t>
            </a:r>
            <a:endParaRPr lang="pt-BR" sz="1400" dirty="0"/>
          </a:p>
          <a:p>
            <a:r>
              <a:rPr lang="pt-BR" sz="1400" dirty="0"/>
              <a:t>20/05 – Análise de </a:t>
            </a:r>
            <a:r>
              <a:rPr lang="pt-BR" sz="1400" b="1" dirty="0">
                <a:solidFill>
                  <a:srgbClr val="FF0000"/>
                </a:solidFill>
              </a:rPr>
              <a:t>texto</a:t>
            </a:r>
            <a:r>
              <a:rPr lang="pt-BR" sz="1400" dirty="0"/>
              <a:t> de mídias sociais </a:t>
            </a:r>
          </a:p>
          <a:p>
            <a:r>
              <a:rPr lang="pt-BR" sz="1400" dirty="0"/>
              <a:t>27/05 – Análise de </a:t>
            </a:r>
            <a:r>
              <a:rPr lang="pt-BR" sz="1400" b="1" dirty="0">
                <a:solidFill>
                  <a:srgbClr val="FF0000"/>
                </a:solidFill>
              </a:rPr>
              <a:t>texto</a:t>
            </a:r>
            <a:r>
              <a:rPr lang="pt-BR" sz="1400" dirty="0"/>
              <a:t> em mídias sociais </a:t>
            </a:r>
          </a:p>
          <a:p>
            <a:r>
              <a:rPr lang="pt-BR" sz="1400" dirty="0"/>
              <a:t>03/06 – Análise de </a:t>
            </a:r>
            <a:r>
              <a:rPr lang="pt-BR" sz="1400" b="1" dirty="0">
                <a:solidFill>
                  <a:srgbClr val="FF0000"/>
                </a:solidFill>
              </a:rPr>
              <a:t>texto</a:t>
            </a:r>
            <a:r>
              <a:rPr lang="pt-BR" sz="1400" dirty="0"/>
              <a:t> em mídias sociais </a:t>
            </a:r>
          </a:p>
          <a:p>
            <a:r>
              <a:rPr lang="pt-BR" sz="1400" dirty="0"/>
              <a:t>10/06 – Prova escrita I + Apresentação parcial dos projetos</a:t>
            </a:r>
          </a:p>
          <a:p>
            <a:r>
              <a:rPr lang="pt-BR" sz="1400" dirty="0"/>
              <a:t>17/06 – Análise de </a:t>
            </a:r>
            <a:r>
              <a:rPr lang="pt-BR" sz="1400" b="1" dirty="0">
                <a:solidFill>
                  <a:srgbClr val="FF0000"/>
                </a:solidFill>
              </a:rPr>
              <a:t>rede</a:t>
            </a:r>
            <a:r>
              <a:rPr lang="pt-BR" sz="1400" dirty="0"/>
              <a:t> em mídias sociais </a:t>
            </a:r>
          </a:p>
          <a:p>
            <a:r>
              <a:rPr lang="pt-BR" sz="1400" dirty="0"/>
              <a:t>24/06 –Análise de </a:t>
            </a:r>
            <a:r>
              <a:rPr lang="pt-BR" sz="1400" b="1" dirty="0">
                <a:solidFill>
                  <a:srgbClr val="FF0000"/>
                </a:solidFill>
              </a:rPr>
              <a:t>rede</a:t>
            </a:r>
            <a:r>
              <a:rPr lang="pt-BR" sz="1400" dirty="0"/>
              <a:t> em mídias sociais </a:t>
            </a:r>
          </a:p>
          <a:p>
            <a:r>
              <a:rPr lang="pt-BR" sz="1400" dirty="0"/>
              <a:t>01/07 - Análise de </a:t>
            </a:r>
            <a:r>
              <a:rPr lang="pt-BR" sz="1400" b="1" dirty="0">
                <a:solidFill>
                  <a:srgbClr val="FF0000"/>
                </a:solidFill>
              </a:rPr>
              <a:t>rede </a:t>
            </a:r>
            <a:r>
              <a:rPr lang="pt-BR" sz="1400" dirty="0"/>
              <a:t>em mídias sociais </a:t>
            </a:r>
          </a:p>
          <a:p>
            <a:r>
              <a:rPr lang="pt-BR" sz="1400" dirty="0"/>
              <a:t>08/07 – Análise de </a:t>
            </a:r>
            <a:r>
              <a:rPr lang="pt-BR" sz="1400" b="1" dirty="0">
                <a:solidFill>
                  <a:srgbClr val="FF0000"/>
                </a:solidFill>
              </a:rPr>
              <a:t>rede</a:t>
            </a:r>
            <a:r>
              <a:rPr lang="pt-BR" sz="1400" dirty="0"/>
              <a:t> em mídias sociais</a:t>
            </a:r>
          </a:p>
          <a:p>
            <a:r>
              <a:rPr lang="pt-BR" sz="1400" dirty="0"/>
              <a:t>15/07 – Análise de </a:t>
            </a:r>
            <a:r>
              <a:rPr lang="pt-BR" sz="1400" b="1" dirty="0">
                <a:solidFill>
                  <a:srgbClr val="FF0000"/>
                </a:solidFill>
              </a:rPr>
              <a:t>rede</a:t>
            </a:r>
            <a:r>
              <a:rPr lang="pt-BR" sz="1400" dirty="0"/>
              <a:t> em mídias sociais II</a:t>
            </a:r>
          </a:p>
          <a:p>
            <a:r>
              <a:rPr lang="pt-BR" sz="1400" dirty="0"/>
              <a:t>22/07 – Prova escrita II + Apresentação final dos projetos</a:t>
            </a:r>
          </a:p>
          <a:p>
            <a:r>
              <a:rPr lang="pt-BR" sz="1400" dirty="0"/>
              <a:t>29/07 – Correção final e entrega de notas.</a:t>
            </a:r>
          </a:p>
        </p:txBody>
      </p:sp>
    </p:spTree>
    <p:extLst>
      <p:ext uri="{BB962C8B-B14F-4D97-AF65-F5344CB8AC3E}">
        <p14:creationId xmlns:p14="http://schemas.microsoft.com/office/powerpoint/2010/main" val="1491975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 ao Laboratório de Mídias Sociais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Conceitos, visão geral da disciplina</a:t>
            </a:r>
          </a:p>
        </p:txBody>
      </p:sp>
    </p:spTree>
    <p:extLst>
      <p:ext uri="{BB962C8B-B14F-4D97-AF65-F5344CB8AC3E}">
        <p14:creationId xmlns:p14="http://schemas.microsoft.com/office/powerpoint/2010/main" val="763962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 mídias sociais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análise de mídias sociais consiste em converter </a:t>
            </a:r>
            <a:r>
              <a:rPr lang="pt-BR" sz="3200" b="1" dirty="0"/>
              <a:t>dados não-estruturados </a:t>
            </a:r>
            <a:r>
              <a:rPr lang="pt-BR" dirty="0"/>
              <a:t>em “insights” que ajudem a produzir significados para as pessoas e suas organizações;</a:t>
            </a:r>
          </a:p>
          <a:p>
            <a:r>
              <a:rPr lang="pt-BR" dirty="0"/>
              <a:t>Essa análise é a </a:t>
            </a:r>
            <a:r>
              <a:rPr lang="pt-BR" b="1" dirty="0"/>
              <a:t>arte</a:t>
            </a:r>
            <a:r>
              <a:rPr lang="pt-BR" dirty="0"/>
              <a:t> e a </a:t>
            </a:r>
            <a:r>
              <a:rPr lang="pt-BR" b="1" dirty="0"/>
              <a:t>ciência</a:t>
            </a:r>
            <a:r>
              <a:rPr lang="pt-BR" dirty="0"/>
              <a:t> de tratar enormes quantidades de dados para a produção de significado;</a:t>
            </a:r>
          </a:p>
          <a:p>
            <a:r>
              <a:rPr lang="pt-BR" dirty="0"/>
              <a:t>A parte ciência é a parte técnica de extração dos dados, tratamento, síntese, entre outros;</a:t>
            </a:r>
          </a:p>
          <a:p>
            <a:r>
              <a:rPr lang="pt-BR" dirty="0"/>
              <a:t>A parte arte é a interpretação e o propósito da análise</a:t>
            </a:r>
          </a:p>
          <a:p>
            <a:pPr lvl="1"/>
            <a:r>
              <a:rPr lang="pt-BR" dirty="0"/>
              <a:t>O valor da análise depende do valor da pergunta que se faz!!!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8707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Crescimento do interesse em mídias sociais na Internet</a:t>
            </a:r>
          </a:p>
        </p:txBody>
      </p:sp>
      <p:pic>
        <p:nvPicPr>
          <p:cNvPr id="4" name="Picture 4" descr="Fig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551" y="1690688"/>
            <a:ext cx="7010400" cy="42516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0166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Diferenças entre analítica de mídias sociais X análise de negócios</a:t>
            </a:r>
          </a:p>
        </p:txBody>
      </p:sp>
      <p:graphicFrame>
        <p:nvGraphicFramePr>
          <p:cNvPr id="4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35035"/>
              </p:ext>
            </p:extLst>
          </p:nvPr>
        </p:nvGraphicFramePr>
        <p:xfrm>
          <a:off x="1946106" y="2096425"/>
          <a:ext cx="8299787" cy="378026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4785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Social Media Analytics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Business Analytics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Semistructured</a:t>
                      </a:r>
                      <a:r>
                        <a:rPr lang="en-US" sz="1500" b="0" dirty="0">
                          <a:effectLst/>
                        </a:rPr>
                        <a:t> and unstructured data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Structured data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Data is not analytical friendly 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Data is analytical friendly 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Real-time data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Mostly historical data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Public data 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Private data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Stored in third-party databases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Stored in business-owned databases 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Boundary-less data (i.e., Boundary within the Internet)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Bound within the business intranet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Data is high volume 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Data is medium to high volume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Highly diverse data 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Uniform data 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Data is widely shared over the Internet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Data is only shared within organizations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More sharing creates greater value/impact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Less sharing creates more value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No business control over data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Tightly controlled by business</a:t>
                      </a:r>
                      <a:endParaRPr lang="en-US" sz="15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Socialized data 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Bureaucratic data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0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Data is informal in nature</a:t>
                      </a:r>
                      <a:endParaRPr lang="en-US" sz="1500" b="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Data is formal in nature</a:t>
                      </a:r>
                      <a:endParaRPr lang="en-US" sz="15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96054" marR="960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21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Abordagem de análise em 7 camadas analíticas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42532" y="2328744"/>
            <a:ext cx="3886200" cy="388077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dirty="0" err="1"/>
              <a:t>Onde</a:t>
            </a:r>
            <a:r>
              <a:rPr lang="en-US" altLang="ko-KR" dirty="0"/>
              <a:t> </a:t>
            </a:r>
            <a:r>
              <a:rPr lang="en-US" altLang="ko-KR" dirty="0" err="1"/>
              <a:t>acontece</a:t>
            </a:r>
            <a:r>
              <a:rPr lang="en-US" altLang="ko-KR" dirty="0"/>
              <a:t>?</a:t>
            </a:r>
          </a:p>
          <a:p>
            <a:pPr lvl="1"/>
            <a:r>
              <a:rPr lang="en-US" altLang="ko-KR" sz="2400" dirty="0" err="1"/>
              <a:t>Análise</a:t>
            </a:r>
            <a:r>
              <a:rPr lang="en-US" altLang="ko-KR" sz="2400" dirty="0"/>
              <a:t> de </a:t>
            </a:r>
            <a:r>
              <a:rPr lang="en-US" altLang="ko-KR" sz="2400" dirty="0" err="1"/>
              <a:t>localização</a:t>
            </a:r>
            <a:endParaRPr lang="en-US" altLang="ko-KR" sz="2400" dirty="0"/>
          </a:p>
          <a:p>
            <a:r>
              <a:rPr lang="en-US" altLang="ko-KR" dirty="0"/>
              <a:t>O que é </a:t>
            </a:r>
            <a:r>
              <a:rPr lang="en-US" altLang="ko-KR" dirty="0" err="1"/>
              <a:t>dito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sz="2400" dirty="0" err="1"/>
              <a:t>Análise</a:t>
            </a:r>
            <a:r>
              <a:rPr lang="en-US" altLang="ko-KR" sz="2400" dirty="0"/>
              <a:t> de </a:t>
            </a:r>
            <a:r>
              <a:rPr lang="en-US" altLang="ko-KR" sz="2400" dirty="0" err="1"/>
              <a:t>Texto</a:t>
            </a:r>
            <a:endParaRPr lang="en-US" altLang="ko-KR" sz="2400" dirty="0"/>
          </a:p>
          <a:p>
            <a:r>
              <a:rPr lang="en-US" altLang="ko-KR" dirty="0"/>
              <a:t>O que é </a:t>
            </a:r>
            <a:r>
              <a:rPr lang="en-US" altLang="ko-KR" dirty="0" err="1"/>
              <a:t>feito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sz="2400" dirty="0" err="1"/>
              <a:t>Análise</a:t>
            </a:r>
            <a:r>
              <a:rPr lang="en-US" altLang="ko-KR" sz="2400" dirty="0"/>
              <a:t> de </a:t>
            </a:r>
            <a:r>
              <a:rPr lang="en-US" altLang="ko-KR" sz="2400" dirty="0" err="1"/>
              <a:t>ações</a:t>
            </a:r>
            <a:endParaRPr lang="en-US" altLang="ko-KR" sz="2400" dirty="0"/>
          </a:p>
          <a:p>
            <a:r>
              <a:rPr lang="en-US" altLang="ko-KR" dirty="0"/>
              <a:t>O que é </a:t>
            </a:r>
            <a:r>
              <a:rPr lang="en-US" altLang="ko-KR" dirty="0" err="1"/>
              <a:t>procurado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sz="2400" dirty="0" err="1"/>
              <a:t>Análise</a:t>
            </a:r>
            <a:r>
              <a:rPr lang="en-US" altLang="ko-KR" sz="2400" dirty="0"/>
              <a:t> de </a:t>
            </a:r>
            <a:r>
              <a:rPr lang="en-US" altLang="ko-KR" sz="2400" dirty="0" err="1"/>
              <a:t>Mecanismo</a:t>
            </a:r>
            <a:r>
              <a:rPr lang="en-US" altLang="ko-KR" sz="2400" dirty="0"/>
              <a:t> de </a:t>
            </a:r>
            <a:r>
              <a:rPr lang="en-US" altLang="ko-KR" sz="2400" dirty="0" err="1"/>
              <a:t>Busca</a:t>
            </a:r>
            <a:endParaRPr lang="en-US" altLang="ko-KR" sz="2400" dirty="0"/>
          </a:p>
          <a:p>
            <a:endParaRPr lang="ko-KR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54905" y="2878017"/>
            <a:ext cx="3886200" cy="27822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Como se </a:t>
            </a:r>
            <a:r>
              <a:rPr lang="en-US" altLang="ko-KR" dirty="0" err="1"/>
              <a:t>relacionam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dirty="0" err="1"/>
              <a:t>Análise</a:t>
            </a:r>
            <a:r>
              <a:rPr lang="en-US" altLang="ko-KR" dirty="0"/>
              <a:t> de </a:t>
            </a:r>
            <a:r>
              <a:rPr lang="en-US" altLang="ko-KR" dirty="0" err="1"/>
              <a:t>Rede</a:t>
            </a:r>
            <a:endParaRPr lang="en-US" altLang="ko-KR" dirty="0"/>
          </a:p>
          <a:p>
            <a:r>
              <a:rPr lang="en-US" altLang="ko-KR" dirty="0"/>
              <a:t>Como </a:t>
            </a:r>
            <a:r>
              <a:rPr lang="en-US" altLang="ko-KR" dirty="0" err="1"/>
              <a:t>navegam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dirty="0" err="1"/>
              <a:t>Análise</a:t>
            </a:r>
            <a:r>
              <a:rPr lang="en-US" altLang="ko-KR" dirty="0"/>
              <a:t> de </a:t>
            </a:r>
            <a:r>
              <a:rPr lang="en-US" altLang="ko-KR" dirty="0" err="1"/>
              <a:t>Hiperlink</a:t>
            </a:r>
            <a:endParaRPr lang="en-US" altLang="ko-KR" dirty="0"/>
          </a:p>
          <a:p>
            <a:r>
              <a:rPr lang="en-US" altLang="ko-KR" dirty="0"/>
              <a:t>Como </a:t>
            </a:r>
            <a:r>
              <a:rPr lang="en-US" altLang="ko-KR" dirty="0" err="1"/>
              <a:t>usam</a:t>
            </a:r>
            <a:r>
              <a:rPr lang="en-US" altLang="ko-KR" dirty="0"/>
              <a:t> </a:t>
            </a:r>
            <a:r>
              <a:rPr lang="en-US" altLang="ko-KR" dirty="0" err="1"/>
              <a:t>aplicativos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dirty="0" err="1"/>
              <a:t>Análise</a:t>
            </a:r>
            <a:r>
              <a:rPr lang="en-US" altLang="ko-KR" dirty="0"/>
              <a:t> de </a:t>
            </a:r>
            <a:r>
              <a:rPr lang="en-US" altLang="ko-KR" dirty="0" err="1"/>
              <a:t>Aplicativos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125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Abordagem de análise em 7 camadas analíticas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94255763"/>
              </p:ext>
            </p:extLst>
          </p:nvPr>
        </p:nvGraphicFramePr>
        <p:xfrm>
          <a:off x="1981200" y="1730996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768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1" y="2971801"/>
            <a:ext cx="7408333" cy="227753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Social media text analytics </a:t>
            </a:r>
            <a:r>
              <a:rPr lang="en-US" dirty="0" err="1"/>
              <a:t>lida</a:t>
            </a:r>
            <a:r>
              <a:rPr lang="en-US" dirty="0"/>
              <a:t> com a </a:t>
            </a:r>
            <a:r>
              <a:rPr lang="en-US" dirty="0" err="1"/>
              <a:t>extração</a:t>
            </a:r>
            <a:r>
              <a:rPr lang="en-US" dirty="0"/>
              <a:t> e </a:t>
            </a:r>
            <a:r>
              <a:rPr lang="en-US" dirty="0" err="1"/>
              <a:t>análise</a:t>
            </a:r>
            <a:r>
              <a:rPr lang="en-US" dirty="0"/>
              <a:t> de </a:t>
            </a:r>
            <a:r>
              <a:rPr lang="en-US" dirty="0" err="1"/>
              <a:t>perguntas</a:t>
            </a:r>
            <a:r>
              <a:rPr lang="en-US" dirty="0"/>
              <a:t> de </a:t>
            </a:r>
            <a:r>
              <a:rPr lang="en-US" dirty="0" err="1"/>
              <a:t>pesquisa</a:t>
            </a:r>
            <a:r>
              <a:rPr lang="en-US" dirty="0"/>
              <a:t> e </a:t>
            </a:r>
            <a:r>
              <a:rPr lang="en-US" dirty="0" err="1"/>
              <a:t>própositos</a:t>
            </a:r>
            <a:r>
              <a:rPr lang="en-US" dirty="0"/>
              <a:t> de </a:t>
            </a:r>
            <a:r>
              <a:rPr lang="en-US" dirty="0" err="1"/>
              <a:t>geração</a:t>
            </a:r>
            <a:r>
              <a:rPr lang="en-US" dirty="0"/>
              <a:t> de </a:t>
            </a:r>
            <a:r>
              <a:rPr lang="en-US" dirty="0" err="1"/>
              <a:t>conhecimento</a:t>
            </a:r>
            <a:r>
              <a:rPr lang="en-US" dirty="0"/>
              <a:t> a </a:t>
            </a:r>
            <a:r>
              <a:rPr lang="en-US" dirty="0" err="1"/>
              <a:t>partir</a:t>
            </a:r>
            <a:r>
              <a:rPr lang="en-US" dirty="0"/>
              <a:t> de </a:t>
            </a:r>
            <a:r>
              <a:rPr lang="en-US" dirty="0" err="1"/>
              <a:t>elementos</a:t>
            </a:r>
            <a:r>
              <a:rPr lang="en-US" dirty="0"/>
              <a:t> </a:t>
            </a:r>
            <a:r>
              <a:rPr lang="en-US" dirty="0" err="1"/>
              <a:t>textuais</a:t>
            </a:r>
            <a:r>
              <a:rPr lang="en-US" dirty="0"/>
              <a:t> de </a:t>
            </a:r>
            <a:r>
              <a:rPr lang="en-US" dirty="0" err="1"/>
              <a:t>conteúdos</a:t>
            </a:r>
            <a:r>
              <a:rPr lang="en-US" dirty="0"/>
              <a:t> </a:t>
            </a:r>
            <a:r>
              <a:rPr lang="en-US" dirty="0" err="1"/>
              <a:t>produzidos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mídias</a:t>
            </a:r>
            <a:r>
              <a:rPr lang="en-US" dirty="0"/>
              <a:t> </a:t>
            </a:r>
            <a:r>
              <a:rPr lang="en-US" dirty="0" err="1"/>
              <a:t>sociais</a:t>
            </a:r>
            <a:r>
              <a:rPr lang="en-US" dirty="0"/>
              <a:t>,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comentários</a:t>
            </a:r>
            <a:r>
              <a:rPr lang="en-US" dirty="0"/>
              <a:t>, tweets, posts </a:t>
            </a:r>
            <a:r>
              <a:rPr lang="en-US" dirty="0" err="1"/>
              <a:t>em</a:t>
            </a:r>
            <a:r>
              <a:rPr lang="en-US" dirty="0"/>
              <a:t> blogs, </a:t>
            </a:r>
            <a:r>
              <a:rPr lang="en-US" dirty="0" err="1"/>
              <a:t>atualizações</a:t>
            </a:r>
            <a:r>
              <a:rPr lang="en-US" dirty="0"/>
              <a:t> de “status” no Facebook.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Camada</a:t>
            </a:r>
            <a:r>
              <a:rPr lang="en-US" b="1" dirty="0"/>
              <a:t> 1: </a:t>
            </a:r>
            <a:r>
              <a:rPr lang="en-US" b="1" dirty="0" err="1"/>
              <a:t>Texto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67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60703" y="2347332"/>
            <a:ext cx="7408333" cy="283798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Social media network analytics</a:t>
            </a:r>
            <a:r>
              <a:rPr lang="en-US" dirty="0"/>
              <a:t> </a:t>
            </a:r>
            <a:r>
              <a:rPr lang="en-US" dirty="0" err="1"/>
              <a:t>extrai</a:t>
            </a:r>
            <a:r>
              <a:rPr lang="en-US" dirty="0"/>
              <a:t>, </a:t>
            </a:r>
            <a:r>
              <a:rPr lang="en-US" dirty="0" err="1"/>
              <a:t>analisa</a:t>
            </a:r>
            <a:r>
              <a:rPr lang="en-US" dirty="0"/>
              <a:t>, </a:t>
            </a:r>
            <a:r>
              <a:rPr lang="en-US" dirty="0" err="1"/>
              <a:t>interpreta</a:t>
            </a:r>
            <a:r>
              <a:rPr lang="en-US" dirty="0"/>
              <a:t> </a:t>
            </a:r>
            <a:r>
              <a:rPr lang="en-US" dirty="0" err="1"/>
              <a:t>redes</a:t>
            </a:r>
            <a:r>
              <a:rPr lang="en-US" dirty="0"/>
              <a:t> de </a:t>
            </a:r>
            <a:r>
              <a:rPr lang="en-US" dirty="0" err="1"/>
              <a:t>relacionamentos</a:t>
            </a:r>
            <a:r>
              <a:rPr lang="en-US" dirty="0"/>
              <a:t> </a:t>
            </a:r>
            <a:r>
              <a:rPr lang="en-US" dirty="0" err="1"/>
              <a:t>pessoais</a:t>
            </a:r>
            <a:r>
              <a:rPr lang="en-US" dirty="0"/>
              <a:t> e </a:t>
            </a:r>
            <a:r>
              <a:rPr lang="en-US" dirty="0" err="1"/>
              <a:t>profissionais</a:t>
            </a:r>
            <a:r>
              <a:rPr lang="en-US" dirty="0"/>
              <a:t>,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Facebook, Twitter, </a:t>
            </a:r>
            <a:r>
              <a:rPr lang="en-US" dirty="0" err="1"/>
              <a:t>Linkedin</a:t>
            </a:r>
            <a:r>
              <a:rPr lang="en-US" dirty="0"/>
              <a:t>. </a:t>
            </a:r>
            <a:r>
              <a:rPr lang="en-US" dirty="0" err="1"/>
              <a:t>Lida</a:t>
            </a:r>
            <a:r>
              <a:rPr lang="en-US" dirty="0"/>
              <a:t> com </a:t>
            </a:r>
            <a:r>
              <a:rPr lang="en-US" dirty="0" err="1"/>
              <a:t>essencialmente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aspectos</a:t>
            </a:r>
            <a:r>
              <a:rPr lang="en-US" dirty="0"/>
              <a:t> </a:t>
            </a:r>
            <a:r>
              <a:rPr lang="en-US" dirty="0" err="1"/>
              <a:t>relacionais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as </a:t>
            </a:r>
            <a:r>
              <a:rPr lang="en-US" dirty="0" err="1"/>
              <a:t>pessoas</a:t>
            </a:r>
            <a:r>
              <a:rPr lang="en-US" dirty="0"/>
              <a:t> se </a:t>
            </a:r>
            <a:r>
              <a:rPr lang="en-US" dirty="0" err="1"/>
              <a:t>relacionam</a:t>
            </a:r>
            <a:r>
              <a:rPr lang="en-US" dirty="0"/>
              <a:t>, que </a:t>
            </a:r>
            <a:r>
              <a:rPr lang="en-US" dirty="0" err="1"/>
              <a:t>posição</a:t>
            </a:r>
            <a:r>
              <a:rPr lang="en-US" dirty="0"/>
              <a:t> </a:t>
            </a:r>
            <a:r>
              <a:rPr lang="en-US" dirty="0" err="1"/>
              <a:t>ocupam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rede</a:t>
            </a:r>
            <a:r>
              <a:rPr lang="en-US" dirty="0"/>
              <a:t>, que </a:t>
            </a:r>
            <a:r>
              <a:rPr lang="en-US" dirty="0" err="1"/>
              <a:t>dinâmica</a:t>
            </a:r>
            <a:r>
              <a:rPr lang="en-US" dirty="0"/>
              <a:t> de </a:t>
            </a:r>
            <a:r>
              <a:rPr lang="en-US" dirty="0" err="1"/>
              <a:t>relacionamentos</a:t>
            </a:r>
            <a:r>
              <a:rPr lang="en-US" dirty="0"/>
              <a:t> </a:t>
            </a:r>
            <a:r>
              <a:rPr lang="en-US" dirty="0" err="1"/>
              <a:t>produzem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Camada</a:t>
            </a:r>
            <a:r>
              <a:rPr lang="en-US" b="1" dirty="0"/>
              <a:t> 2: </a:t>
            </a:r>
            <a:r>
              <a:rPr lang="en-US" b="1" dirty="0" err="1"/>
              <a:t>Redes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1854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1" y="2971801"/>
            <a:ext cx="7408333" cy="182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Social media actions analytics </a:t>
            </a:r>
            <a:r>
              <a:rPr lang="en-US" dirty="0" err="1"/>
              <a:t>lida</a:t>
            </a:r>
            <a:r>
              <a:rPr lang="en-US" dirty="0"/>
              <a:t> com a </a:t>
            </a:r>
            <a:r>
              <a:rPr lang="en-US" dirty="0" err="1"/>
              <a:t>extração</a:t>
            </a:r>
            <a:r>
              <a:rPr lang="en-US" dirty="0"/>
              <a:t>, </a:t>
            </a:r>
            <a:r>
              <a:rPr lang="en-US" dirty="0" err="1"/>
              <a:t>análise</a:t>
            </a:r>
            <a:r>
              <a:rPr lang="en-US" dirty="0"/>
              <a:t> e </a:t>
            </a:r>
            <a:r>
              <a:rPr lang="en-US" dirty="0" err="1"/>
              <a:t>interpretação</a:t>
            </a:r>
            <a:r>
              <a:rPr lang="en-US" dirty="0"/>
              <a:t> das </a:t>
            </a:r>
            <a:r>
              <a:rPr lang="en-US" dirty="0" err="1"/>
              <a:t>ações</a:t>
            </a:r>
            <a:r>
              <a:rPr lang="en-US" dirty="0"/>
              <a:t> </a:t>
            </a:r>
            <a:r>
              <a:rPr lang="en-US" dirty="0" err="1"/>
              <a:t>desempenhadas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usuários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mídias</a:t>
            </a:r>
            <a:r>
              <a:rPr lang="en-US" dirty="0"/>
              <a:t> </a:t>
            </a:r>
            <a:r>
              <a:rPr lang="en-US" dirty="0" err="1"/>
              <a:t>sociais</a:t>
            </a:r>
            <a:r>
              <a:rPr lang="en-US" dirty="0"/>
              <a:t>,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as </a:t>
            </a:r>
            <a:r>
              <a:rPr lang="en-US" dirty="0" err="1"/>
              <a:t>curtidas</a:t>
            </a:r>
            <a:r>
              <a:rPr lang="en-US" dirty="0"/>
              <a:t>, </a:t>
            </a:r>
            <a:r>
              <a:rPr lang="en-US" dirty="0" err="1"/>
              <a:t>compartilhamentos</a:t>
            </a:r>
            <a:r>
              <a:rPr lang="en-US" dirty="0"/>
              <a:t>, </a:t>
            </a:r>
            <a:r>
              <a:rPr lang="en-US" dirty="0" err="1"/>
              <a:t>menções</a:t>
            </a:r>
            <a:r>
              <a:rPr lang="en-US" dirty="0"/>
              <a:t>, entre outros.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Camada</a:t>
            </a:r>
            <a:r>
              <a:rPr lang="en-US" b="1" dirty="0"/>
              <a:t> 3: </a:t>
            </a:r>
            <a:r>
              <a:rPr lang="en-US" b="1" dirty="0" err="1"/>
              <a:t>Ações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920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 txBox="1">
            <a:spLocks noGrp="1"/>
          </p:cNvSpPr>
          <p:nvPr>
            <p:ph type="body" idx="4294967295"/>
          </p:nvPr>
        </p:nvSpPr>
        <p:spPr>
          <a:xfrm>
            <a:off x="1980739" y="1604841"/>
            <a:ext cx="8229627" cy="5057503"/>
          </a:xfrm>
        </p:spPr>
        <p:txBody>
          <a:bodyPr>
            <a:normAutofit fontScale="55000" lnSpcReduction="2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pt-BR"/>
              <a:t>Há muitas abordagens possíveis para uma disciplina sobre Mídias Sociais, dado a </a:t>
            </a:r>
            <a:r>
              <a:rPr lang="pt-BR" sz="3629" b="1"/>
              <a:t>interdisciplinaridade e complexidade do tema</a:t>
            </a:r>
            <a:r>
              <a:rPr lang="pt-BR"/>
              <a:t>;</a:t>
            </a:r>
          </a:p>
          <a:p>
            <a:pPr lvl="0">
              <a:buSzPct val="45000"/>
              <a:buFont typeface="StarSymbol"/>
              <a:buChar char="●"/>
            </a:pPr>
            <a:r>
              <a:rPr lang="pt-BR"/>
              <a:t>Pode-se ressaltar algumas grandes áreas envolvidas e seus principais interesses: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2903">
                <a:latin typeface="Liberation Sans" pitchFamily="18"/>
              </a:rPr>
              <a:t>Marketing:</a:t>
            </a:r>
          </a:p>
          <a:p>
            <a:pPr lvl="2" hangingPunct="0">
              <a:spcBef>
                <a:spcPts val="0"/>
              </a:spcBef>
              <a:spcAft>
                <a:spcPts val="1286"/>
              </a:spcAft>
              <a:buSzPct val="45000"/>
              <a:buFont typeface="StarSymbol"/>
              <a:buChar char="●"/>
            </a:pPr>
            <a:r>
              <a:rPr lang="pt-BR" sz="2903">
                <a:latin typeface="Liberation Sans" pitchFamily="18"/>
              </a:rPr>
              <a:t>estratégias de promoção de ideias, serviços, produtos, ampliando potencial de venda;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2903">
                <a:latin typeface="Liberation Sans" pitchFamily="18"/>
              </a:rPr>
              <a:t>Comunicação:</a:t>
            </a:r>
          </a:p>
          <a:p>
            <a:pPr lvl="2" hangingPunct="0">
              <a:spcBef>
                <a:spcPts val="0"/>
              </a:spcBef>
              <a:spcAft>
                <a:spcPts val="1286"/>
              </a:spcAft>
              <a:buSzPct val="45000"/>
              <a:buFont typeface="StarSymbol"/>
              <a:buChar char="●"/>
            </a:pPr>
            <a:r>
              <a:rPr lang="pt-BR" sz="2903">
                <a:latin typeface="Liberation Sans" pitchFamily="18"/>
              </a:rPr>
              <a:t>possibilidades de interação e produção de comunicação a partir de várias estratégias e entendimentos do que é comunicação;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2903">
                <a:latin typeface="Liberation Sans" pitchFamily="18"/>
              </a:rPr>
              <a:t>Tecnologia:</a:t>
            </a:r>
          </a:p>
          <a:p>
            <a:pPr lvl="2" hangingPunct="0">
              <a:spcBef>
                <a:spcPts val="0"/>
              </a:spcBef>
              <a:spcAft>
                <a:spcPts val="1286"/>
              </a:spcAft>
              <a:buSzPct val="45000"/>
              <a:buFont typeface="StarSymbol"/>
              <a:buChar char="●"/>
            </a:pPr>
            <a:r>
              <a:rPr lang="pt-BR" sz="2903">
                <a:latin typeface="Liberation Sans" pitchFamily="18"/>
              </a:rPr>
              <a:t>Protocolos, linguagens de programação, dispositivos móveis, bancos de dados e soluções para um tipo de interação em rede;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2903">
                <a:latin typeface="Liberation Sans" pitchFamily="18"/>
              </a:rPr>
              <a:t>Economia/Administração:</a:t>
            </a:r>
          </a:p>
          <a:p>
            <a:pPr lvl="2" hangingPunct="0">
              <a:spcBef>
                <a:spcPts val="0"/>
              </a:spcBef>
              <a:spcAft>
                <a:spcPts val="1286"/>
              </a:spcAft>
              <a:buSzPct val="45000"/>
              <a:buFont typeface="StarSymbol"/>
              <a:buChar char="●"/>
            </a:pPr>
            <a:r>
              <a:rPr lang="pt-BR" sz="2903">
                <a:latin typeface="Liberation Sans" pitchFamily="18"/>
              </a:rPr>
              <a:t>O trabalho em rede, a produção imaterial, novas formas de produção e circulação da informação estratégica;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2903">
                <a:latin typeface="Liberation Sans" pitchFamily="18"/>
              </a:rPr>
              <a:t>Sociologia/Psicologia:</a:t>
            </a:r>
          </a:p>
          <a:p>
            <a:pPr lvl="2" hangingPunct="0">
              <a:spcBef>
                <a:spcPts val="0"/>
              </a:spcBef>
              <a:spcAft>
                <a:spcPts val="1286"/>
              </a:spcAft>
              <a:buSzPct val="45000"/>
              <a:buFont typeface="StarSymbol"/>
              <a:buChar char="●"/>
            </a:pPr>
            <a:r>
              <a:rPr lang="pt-BR" sz="2903">
                <a:latin typeface="Liberation Sans" pitchFamily="18"/>
              </a:rPr>
              <a:t>Possibilidades e novos padrões de relacionamento entre pessoas, comportamento, formas de apropriação;</a:t>
            </a:r>
          </a:p>
        </p:txBody>
      </p:sp>
      <p:sp>
        <p:nvSpPr>
          <p:cNvPr id="3" name="Título 2"/>
          <p:cNvSpPr txBox="1">
            <a:spLocks noGrp="1"/>
          </p:cNvSpPr>
          <p:nvPr>
            <p:ph type="title" idx="4294967295"/>
          </p:nvPr>
        </p:nvSpPr>
        <p:spPr>
          <a:xfrm>
            <a:off x="1785442" y="196278"/>
            <a:ext cx="4244958" cy="568585"/>
          </a:xfrm>
          <a:solidFill>
            <a:srgbClr val="DDDDDD"/>
          </a:solidFill>
        </p:spPr>
        <p:txBody>
          <a:bodyPr>
            <a:normAutofit fontScale="90000"/>
          </a:bodyPr>
          <a:lstStyle/>
          <a:p>
            <a:pPr lvl="0"/>
            <a:r>
              <a:rPr lang="pt-BR"/>
              <a:t>Foco da disciplina</a:t>
            </a:r>
          </a:p>
        </p:txBody>
      </p:sp>
    </p:spTree>
    <p:extLst>
      <p:ext uri="{BB962C8B-B14F-4D97-AF65-F5344CB8AC3E}">
        <p14:creationId xmlns:p14="http://schemas.microsoft.com/office/powerpoint/2010/main" val="1812885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1" y="2971801"/>
            <a:ext cx="7391400" cy="152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Apps analytics</a:t>
            </a:r>
            <a:r>
              <a:rPr lang="en-US" dirty="0"/>
              <a:t> </a:t>
            </a:r>
            <a:r>
              <a:rPr lang="en-US" dirty="0" err="1"/>
              <a:t>lida</a:t>
            </a:r>
            <a:r>
              <a:rPr lang="en-US" dirty="0"/>
              <a:t> com a </a:t>
            </a:r>
            <a:r>
              <a:rPr lang="en-US" dirty="0" err="1"/>
              <a:t>mensuração</a:t>
            </a:r>
            <a:r>
              <a:rPr lang="en-US" dirty="0"/>
              <a:t> e </a:t>
            </a:r>
            <a:r>
              <a:rPr lang="en-US" dirty="0" err="1"/>
              <a:t>otimização</a:t>
            </a:r>
            <a:r>
              <a:rPr lang="en-US" dirty="0"/>
              <a:t> do </a:t>
            </a:r>
            <a:r>
              <a:rPr lang="en-US" dirty="0" err="1"/>
              <a:t>engajamento</a:t>
            </a:r>
            <a:r>
              <a:rPr lang="en-US" dirty="0"/>
              <a:t> de </a:t>
            </a:r>
            <a:r>
              <a:rPr lang="en-US" dirty="0" err="1"/>
              <a:t>usuários</a:t>
            </a:r>
            <a:r>
              <a:rPr lang="en-US" dirty="0"/>
              <a:t> com as </a:t>
            </a:r>
            <a:r>
              <a:rPr lang="en-US" dirty="0" err="1"/>
              <a:t>aplicações</a:t>
            </a:r>
            <a:r>
              <a:rPr lang="en-US" dirty="0"/>
              <a:t> </a:t>
            </a:r>
            <a:r>
              <a:rPr lang="en-US" dirty="0" err="1"/>
              <a:t>móveis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Camada</a:t>
            </a:r>
            <a:r>
              <a:rPr lang="en-US" b="1" dirty="0"/>
              <a:t> 4: </a:t>
            </a:r>
            <a:r>
              <a:rPr lang="en-US" b="1" dirty="0" err="1"/>
              <a:t>Aplicativos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2910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1" y="2971801"/>
            <a:ext cx="7315200" cy="1923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Hyperlink analytics </a:t>
            </a:r>
            <a:r>
              <a:rPr lang="en-US" sz="3200" dirty="0" err="1"/>
              <a:t>trata</a:t>
            </a:r>
            <a:r>
              <a:rPr lang="en-US" sz="3200" dirty="0"/>
              <a:t> da </a:t>
            </a:r>
            <a:r>
              <a:rPr lang="en-US" sz="3200" dirty="0" err="1"/>
              <a:t>extração</a:t>
            </a:r>
            <a:r>
              <a:rPr lang="en-US" sz="3200" dirty="0"/>
              <a:t>, </a:t>
            </a:r>
            <a:r>
              <a:rPr lang="en-US" sz="3200" dirty="0" err="1"/>
              <a:t>análise</a:t>
            </a:r>
            <a:r>
              <a:rPr lang="en-US" sz="3200" dirty="0"/>
              <a:t> e </a:t>
            </a:r>
            <a:r>
              <a:rPr lang="en-US" sz="3200" dirty="0" err="1"/>
              <a:t>interpretação</a:t>
            </a:r>
            <a:r>
              <a:rPr lang="en-US" sz="3200" dirty="0"/>
              <a:t> de </a:t>
            </a:r>
            <a:r>
              <a:rPr lang="en-US" sz="3200" dirty="0" err="1"/>
              <a:t>hiperlinks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mídias</a:t>
            </a:r>
            <a:r>
              <a:rPr lang="en-US" sz="3200" dirty="0"/>
              <a:t> </a:t>
            </a:r>
            <a:r>
              <a:rPr lang="en-US" sz="3200" dirty="0" err="1"/>
              <a:t>sociais</a:t>
            </a:r>
            <a:r>
              <a:rPr lang="en-US" sz="3200" dirty="0"/>
              <a:t>. </a:t>
            </a:r>
            <a:r>
              <a:rPr lang="en-US" sz="3200" dirty="0" err="1"/>
              <a:t>Exemplo</a:t>
            </a:r>
            <a:r>
              <a:rPr lang="en-US" sz="3200" dirty="0"/>
              <a:t>: in-links e out-links.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Camada</a:t>
            </a:r>
            <a:r>
              <a:rPr lang="en-US" b="1" dirty="0"/>
              <a:t> 5: Hyperlinks</a:t>
            </a:r>
          </a:p>
        </p:txBody>
      </p:sp>
    </p:spTree>
    <p:extLst>
      <p:ext uri="{BB962C8B-B14F-4D97-AF65-F5344CB8AC3E}">
        <p14:creationId xmlns:p14="http://schemas.microsoft.com/office/powerpoint/2010/main" val="2440853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1" y="2971801"/>
            <a:ext cx="7315200" cy="25145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Location analytics</a:t>
            </a:r>
            <a:r>
              <a:rPr lang="en-US" sz="3200" dirty="0"/>
              <a:t>, </a:t>
            </a:r>
            <a:r>
              <a:rPr lang="en-US" sz="3200" dirty="0" err="1"/>
              <a:t>também</a:t>
            </a:r>
            <a:r>
              <a:rPr lang="en-US" sz="3200" dirty="0"/>
              <a:t> </a:t>
            </a:r>
            <a:r>
              <a:rPr lang="en-US" sz="3200" dirty="0" err="1"/>
              <a:t>conhecida</a:t>
            </a:r>
            <a:r>
              <a:rPr lang="en-US" sz="3200" dirty="0"/>
              <a:t> </a:t>
            </a:r>
            <a:r>
              <a:rPr lang="en-US" sz="3200" dirty="0" err="1"/>
              <a:t>como</a:t>
            </a:r>
            <a:r>
              <a:rPr lang="en-US" sz="3200" dirty="0"/>
              <a:t> </a:t>
            </a:r>
            <a:r>
              <a:rPr lang="en-US" sz="3200" dirty="0" err="1"/>
              <a:t>análise</a:t>
            </a:r>
            <a:r>
              <a:rPr lang="en-US" sz="3200" dirty="0"/>
              <a:t> </a:t>
            </a:r>
            <a:r>
              <a:rPr lang="en-US" sz="3200" dirty="0" err="1"/>
              <a:t>espacial</a:t>
            </a:r>
            <a:r>
              <a:rPr lang="en-US" sz="3200" dirty="0"/>
              <a:t> </a:t>
            </a:r>
            <a:r>
              <a:rPr lang="en-US" sz="3200" dirty="0" err="1"/>
              <a:t>ou</a:t>
            </a:r>
            <a:r>
              <a:rPr lang="en-US" sz="3200" dirty="0"/>
              <a:t> </a:t>
            </a:r>
            <a:r>
              <a:rPr lang="en-US" sz="3200" dirty="0" err="1"/>
              <a:t>geoespacial</a:t>
            </a:r>
            <a:r>
              <a:rPr lang="en-US" sz="3200" dirty="0"/>
              <a:t>, se </a:t>
            </a:r>
            <a:r>
              <a:rPr lang="en-US" sz="3200" dirty="0" err="1"/>
              <a:t>concentra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mineração</a:t>
            </a:r>
            <a:r>
              <a:rPr lang="en-US" sz="3200" dirty="0"/>
              <a:t> e </a:t>
            </a:r>
            <a:r>
              <a:rPr lang="en-US" sz="3200" dirty="0" err="1"/>
              <a:t>mapeamento</a:t>
            </a:r>
            <a:r>
              <a:rPr lang="en-US" sz="3200" dirty="0"/>
              <a:t> de </a:t>
            </a:r>
            <a:r>
              <a:rPr lang="en-US" sz="3200" dirty="0" err="1"/>
              <a:t>localizações</a:t>
            </a:r>
            <a:r>
              <a:rPr lang="en-US" sz="3200" dirty="0"/>
              <a:t> de </a:t>
            </a:r>
            <a:r>
              <a:rPr lang="en-US" sz="3200" dirty="0" err="1"/>
              <a:t>usuários</a:t>
            </a:r>
            <a:r>
              <a:rPr lang="en-US" sz="3200" dirty="0"/>
              <a:t>, </a:t>
            </a:r>
            <a:r>
              <a:rPr lang="en-US" sz="3200" dirty="0" err="1"/>
              <a:t>conteúdos</a:t>
            </a:r>
            <a:r>
              <a:rPr lang="en-US" sz="3200" dirty="0"/>
              <a:t> e dados.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Camada</a:t>
            </a:r>
            <a:r>
              <a:rPr lang="en-US" b="1" dirty="0"/>
              <a:t> 6: </a:t>
            </a:r>
            <a:r>
              <a:rPr lang="en-US" b="1" dirty="0" err="1"/>
              <a:t>Localização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1536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7400" y="2971802"/>
            <a:ext cx="8153400" cy="19811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Search engines analytics </a:t>
            </a:r>
            <a:r>
              <a:rPr lang="en-US" dirty="0" err="1"/>
              <a:t>foca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análise</a:t>
            </a:r>
            <a:r>
              <a:rPr lang="en-US" dirty="0"/>
              <a:t> de </a:t>
            </a:r>
            <a:r>
              <a:rPr lang="en-US" dirty="0" err="1"/>
              <a:t>histórico</a:t>
            </a:r>
            <a:r>
              <a:rPr lang="en-US" dirty="0"/>
              <a:t> de </a:t>
            </a:r>
            <a:r>
              <a:rPr lang="en-US" dirty="0" err="1"/>
              <a:t>pesquisas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mecanismos</a:t>
            </a:r>
            <a:r>
              <a:rPr lang="en-US" dirty="0"/>
              <a:t> de </a:t>
            </a:r>
            <a:r>
              <a:rPr lang="en-US" dirty="0" err="1"/>
              <a:t>busca</a:t>
            </a:r>
            <a:r>
              <a:rPr lang="en-US" dirty="0"/>
              <a:t>, </a:t>
            </a:r>
            <a:r>
              <a:rPr lang="en-US" dirty="0" err="1"/>
              <a:t>incluindo</a:t>
            </a:r>
            <a:r>
              <a:rPr lang="en-US" dirty="0"/>
              <a:t> </a:t>
            </a:r>
            <a:r>
              <a:rPr lang="en-US" dirty="0" err="1"/>
              <a:t>tendências</a:t>
            </a:r>
            <a:r>
              <a:rPr lang="en-US" dirty="0"/>
              <a:t> de </a:t>
            </a:r>
            <a:r>
              <a:rPr lang="en-US" dirty="0" err="1"/>
              <a:t>temas</a:t>
            </a:r>
            <a:r>
              <a:rPr lang="en-US" dirty="0"/>
              <a:t> de </a:t>
            </a:r>
            <a:r>
              <a:rPr lang="en-US" dirty="0" err="1"/>
              <a:t>pesquisa</a:t>
            </a:r>
            <a:r>
              <a:rPr lang="en-US" dirty="0"/>
              <a:t>, </a:t>
            </a:r>
            <a:r>
              <a:rPr lang="en-US" dirty="0" err="1"/>
              <a:t>monitoramento</a:t>
            </a:r>
            <a:r>
              <a:rPr lang="en-US" dirty="0"/>
              <a:t> de </a:t>
            </a:r>
            <a:r>
              <a:rPr lang="en-US" dirty="0" err="1"/>
              <a:t>palavras-chave</a:t>
            </a:r>
            <a:r>
              <a:rPr lang="en-US" dirty="0"/>
              <a:t>, </a:t>
            </a:r>
            <a:r>
              <a:rPr lang="en-US" dirty="0" err="1"/>
              <a:t>histórico</a:t>
            </a:r>
            <a:r>
              <a:rPr lang="en-US" dirty="0"/>
              <a:t> de </a:t>
            </a:r>
            <a:r>
              <a:rPr lang="en-US" dirty="0" err="1"/>
              <a:t>anúncios</a:t>
            </a:r>
            <a:r>
              <a:rPr lang="en-US" dirty="0"/>
              <a:t>, entre outros.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Camada</a:t>
            </a:r>
            <a:r>
              <a:rPr lang="en-US" b="1" dirty="0"/>
              <a:t> 7: </a:t>
            </a:r>
            <a:r>
              <a:rPr lang="en-US" b="1" dirty="0" err="1"/>
              <a:t>Mecanismos</a:t>
            </a:r>
            <a:r>
              <a:rPr lang="en-US" b="1" dirty="0"/>
              <a:t> de </a:t>
            </a:r>
            <a:r>
              <a:rPr lang="en-US" b="1" dirty="0" err="1"/>
              <a:t>busca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7479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Tipos</a:t>
            </a:r>
            <a:r>
              <a:rPr lang="en-US" b="1" dirty="0"/>
              <a:t> de </a:t>
            </a:r>
            <a:r>
              <a:rPr lang="en-US" b="1" dirty="0" err="1"/>
              <a:t>Análise</a:t>
            </a:r>
            <a:r>
              <a:rPr lang="en-US" b="1" dirty="0"/>
              <a:t> de </a:t>
            </a:r>
            <a:r>
              <a:rPr lang="en-US" b="1" dirty="0" err="1"/>
              <a:t>Mídias</a:t>
            </a:r>
            <a:r>
              <a:rPr lang="en-US" b="1" dirty="0"/>
              <a:t> </a:t>
            </a:r>
            <a:r>
              <a:rPr lang="en-US" b="1" dirty="0" err="1"/>
              <a:t>Sociais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27432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7467600" y="2743201"/>
            <a:ext cx="30480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Descriptive Analytics is focused on gathering and describing social media data in the form of reports, visualizations, and clustering to understand a business problem.</a:t>
            </a:r>
          </a:p>
        </p:txBody>
      </p:sp>
      <p:sp>
        <p:nvSpPr>
          <p:cNvPr id="9" name="Rectangle 8"/>
          <p:cNvSpPr/>
          <p:nvPr/>
        </p:nvSpPr>
        <p:spPr>
          <a:xfrm>
            <a:off x="2021903" y="1524001"/>
            <a:ext cx="3276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Predictive Analytics involves analyzing large amounts of accumulated social media data to predict a future event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6400" y="5328320"/>
            <a:ext cx="2971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Prescriptive Analytics suggest the best action to take when handling a scenario </a:t>
            </a:r>
          </a:p>
        </p:txBody>
      </p:sp>
    </p:spTree>
    <p:extLst>
      <p:ext uri="{BB962C8B-B14F-4D97-AF65-F5344CB8AC3E}">
        <p14:creationId xmlns:p14="http://schemas.microsoft.com/office/powerpoint/2010/main" val="3442930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Ciclo</a:t>
            </a:r>
            <a:r>
              <a:rPr lang="en-US" dirty="0"/>
              <a:t> de </a:t>
            </a:r>
            <a:r>
              <a:rPr lang="en-US" dirty="0" err="1"/>
              <a:t>análise</a:t>
            </a:r>
            <a:r>
              <a:rPr lang="en-US" dirty="0"/>
              <a:t> de </a:t>
            </a:r>
            <a:r>
              <a:rPr lang="en-US" dirty="0" err="1"/>
              <a:t>mídias</a:t>
            </a:r>
            <a:r>
              <a:rPr lang="en-US" dirty="0"/>
              <a:t> </a:t>
            </a:r>
            <a:r>
              <a:rPr lang="en-US" dirty="0" err="1"/>
              <a:t>sociais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3429001" y="2286001"/>
          <a:ext cx="5078095" cy="397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43"/>
          <p:cNvSpPr>
            <a:spLocks noChangeArrowheads="1"/>
          </p:cNvSpPr>
          <p:nvPr/>
        </p:nvSpPr>
        <p:spPr bwMode="auto">
          <a:xfrm>
            <a:off x="4995124" y="3733800"/>
            <a:ext cx="1997075" cy="9874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4F81BD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Garamond" pitchFamily="18" charset="0"/>
                <a:ea typeface="Malgun Gothic" pitchFamily="34" charset="-127"/>
                <a:cs typeface="Arial" pitchFamily="34" charset="0"/>
              </a:rPr>
              <a:t>Objectives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12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Volume e </a:t>
            </a:r>
            <a:r>
              <a:rPr lang="en-US" b="1" dirty="0" err="1"/>
              <a:t>velocidade</a:t>
            </a:r>
            <a:endParaRPr lang="en-US" b="1" dirty="0"/>
          </a:p>
          <a:p>
            <a:r>
              <a:rPr lang="en-US" b="1" dirty="0" err="1"/>
              <a:t>Diversidade</a:t>
            </a:r>
            <a:r>
              <a:rPr lang="en-US" b="1" dirty="0"/>
              <a:t> dos </a:t>
            </a:r>
            <a:r>
              <a:rPr lang="en-US" b="1" dirty="0" err="1"/>
              <a:t>tipos</a:t>
            </a:r>
            <a:r>
              <a:rPr lang="en-US" b="1" dirty="0"/>
              <a:t> de dados</a:t>
            </a:r>
          </a:p>
          <a:p>
            <a:r>
              <a:rPr lang="en-US" b="1" dirty="0"/>
              <a:t>Dados </a:t>
            </a:r>
            <a:r>
              <a:rPr lang="en-US" b="1" dirty="0" err="1"/>
              <a:t>não-estruturados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Desafios</a:t>
            </a:r>
            <a:r>
              <a:rPr lang="en-US" dirty="0"/>
              <a:t> da </a:t>
            </a:r>
            <a:r>
              <a:rPr lang="en-US" dirty="0" err="1"/>
              <a:t>análise</a:t>
            </a:r>
            <a:r>
              <a:rPr lang="en-US" dirty="0"/>
              <a:t> de </a:t>
            </a:r>
            <a:r>
              <a:rPr lang="en-US" dirty="0" err="1"/>
              <a:t>mídias</a:t>
            </a:r>
            <a:r>
              <a:rPr lang="en-US" dirty="0"/>
              <a:t> </a:t>
            </a:r>
            <a:r>
              <a:rPr lang="en-US" dirty="0" err="1"/>
              <a:t>sociais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22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Ferramentas</a:t>
            </a:r>
            <a:r>
              <a:rPr lang="en-US" b="1" dirty="0"/>
              <a:t> de </a:t>
            </a:r>
            <a:r>
              <a:rPr lang="en-US" b="1" dirty="0" err="1"/>
              <a:t>análise</a:t>
            </a:r>
            <a:r>
              <a:rPr lang="en-US" b="1" dirty="0"/>
              <a:t> de </a:t>
            </a:r>
            <a:r>
              <a:rPr lang="en-US" b="1" dirty="0" err="1"/>
              <a:t>mídias</a:t>
            </a:r>
            <a:r>
              <a:rPr lang="en-US" b="1" dirty="0"/>
              <a:t> </a:t>
            </a:r>
            <a:r>
              <a:rPr lang="en-US" b="1" dirty="0" err="1"/>
              <a:t>sociais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657632"/>
              </p:ext>
            </p:extLst>
          </p:nvPr>
        </p:nvGraphicFramePr>
        <p:xfrm>
          <a:off x="4638909" y="1465912"/>
          <a:ext cx="2693396" cy="5133583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2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748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 dirty="0">
                          <a:effectLst/>
                        </a:rPr>
                        <a:t>Layer of social media</a:t>
                      </a:r>
                      <a:endParaRPr lang="en-US" sz="1000" dirty="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Example of tools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969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Text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Discovertext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Lexalytics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Tweet Archivist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Twitonomy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Netlytic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LIWC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Voyant </a:t>
                      </a:r>
                      <a:endParaRPr lang="en-US" sz="800">
                        <a:effectLst/>
                        <a:latin typeface="Calibri"/>
                        <a:ea typeface="Malgun Gothic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84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Actions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Lithium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Twitonomy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Google Analytics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SocialMediaMineR</a:t>
                      </a:r>
                      <a:r>
                        <a:rPr lang="en-US" sz="1000" kern="1400">
                          <a:effectLst/>
                        </a:rPr>
                        <a:t> </a:t>
                      </a:r>
                      <a:endParaRPr lang="en-US" sz="800" b="1" kern="1400">
                        <a:effectLst/>
                        <a:latin typeface="Calibri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584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Network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NodeXL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UCINET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Pajek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Netminer 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Flocker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Netlytic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Reach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Mentionmapp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598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Mobile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Countly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Mixpanel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Google Mobile Analytics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124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Location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Google Fusion Table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Tweepsmap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Trendsmap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Followerwonk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Esri Maps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Agos</a:t>
                      </a:r>
                      <a:endParaRPr lang="en-US" sz="800">
                        <a:effectLst/>
                        <a:latin typeface="Calibri"/>
                        <a:ea typeface="Malgun Gothic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37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Hyperlinks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Webometrics Analyst</a:t>
                      </a:r>
                    </a:p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VOSON</a:t>
                      </a:r>
                      <a:endParaRPr lang="en-US" sz="800">
                        <a:effectLst/>
                        <a:latin typeface="Calibri"/>
                        <a:ea typeface="Malgun Gothic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828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8100" algn="l"/>
                        </a:tabLst>
                      </a:pPr>
                      <a:r>
                        <a:rPr lang="en-US" sz="1000">
                          <a:effectLst/>
                        </a:rPr>
                        <a:t>Research Engines </a:t>
                      </a:r>
                      <a:endParaRPr lang="en-US" sz="1000">
                        <a:effectLst/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57104" marR="5710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Google Trends</a:t>
                      </a:r>
                      <a:endParaRPr lang="en-US" sz="800" dirty="0">
                        <a:effectLst/>
                        <a:latin typeface="Calibri"/>
                        <a:ea typeface="Malgun Gothic"/>
                      </a:endParaRPr>
                    </a:p>
                  </a:txBody>
                  <a:tcPr marL="57104" marR="571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03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785442" y="196278"/>
            <a:ext cx="4244958" cy="568585"/>
          </a:xfrm>
          <a:solidFill>
            <a:srgbClr val="DDDDDD"/>
          </a:solidFill>
        </p:spPr>
        <p:txBody>
          <a:bodyPr>
            <a:normAutofit fontScale="90000"/>
          </a:bodyPr>
          <a:lstStyle/>
          <a:p>
            <a:pPr lvl="0"/>
            <a:r>
              <a:rPr lang="pt-BR"/>
              <a:t>Foco da disciplina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07107" y="2259972"/>
            <a:ext cx="7052927" cy="1821702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>
            <a:spAutoFit/>
          </a:bodyPr>
          <a:lstStyle/>
          <a:p>
            <a:pPr algn="ctr" hangingPunct="0">
              <a:defRPr sz="2600"/>
            </a:pPr>
            <a:r>
              <a:rPr lang="pt-BR" sz="2359">
                <a:latin typeface="Liberation Sans" pitchFamily="18"/>
                <a:ea typeface="Droid Sans Fallback" pitchFamily="2"/>
                <a:cs typeface="FreeSans" pitchFamily="2"/>
              </a:rPr>
              <a:t>Qual o foco de um curso de Gestão da Informação?</a:t>
            </a:r>
          </a:p>
          <a:p>
            <a:pPr algn="ctr" hangingPunct="0">
              <a:defRPr sz="2600"/>
            </a:pPr>
            <a:endParaRPr lang="pt-BR" sz="2359">
              <a:latin typeface="Liberation Sans" pitchFamily="18"/>
              <a:ea typeface="Droid Sans Fallback" pitchFamily="2"/>
              <a:cs typeface="FreeSans" pitchFamily="2"/>
            </a:endParaRPr>
          </a:p>
          <a:p>
            <a:pPr algn="ctr" hangingPunct="0">
              <a:defRPr sz="2600"/>
            </a:pPr>
            <a:r>
              <a:rPr lang="pt-BR" sz="2359">
                <a:latin typeface="Liberation Sans" pitchFamily="18"/>
                <a:ea typeface="Droid Sans Fallback" pitchFamily="2"/>
                <a:cs typeface="FreeSans" pitchFamily="2"/>
              </a:rPr>
              <a:t>Se temos um campo próprio e ao mesmo tempo</a:t>
            </a:r>
          </a:p>
          <a:p>
            <a:pPr algn="ctr" hangingPunct="0">
              <a:defRPr sz="2600"/>
            </a:pPr>
            <a:r>
              <a:rPr lang="pt-BR" sz="2359">
                <a:latin typeface="Liberation Sans" pitchFamily="18"/>
                <a:ea typeface="Droid Sans Fallback" pitchFamily="2"/>
                <a:cs typeface="FreeSans" pitchFamily="2"/>
              </a:rPr>
              <a:t>interdisciplinar de atuação, como olhar para as mídias</a:t>
            </a:r>
          </a:p>
          <a:p>
            <a:pPr algn="ctr" hangingPunct="0">
              <a:defRPr sz="2600"/>
            </a:pPr>
            <a:r>
              <a:rPr lang="pt-BR" sz="2359">
                <a:latin typeface="Liberation Sans" pitchFamily="18"/>
                <a:ea typeface="Droid Sans Fallback" pitchFamily="2"/>
                <a:cs typeface="FreeSans" pitchFamily="2"/>
              </a:rPr>
              <a:t>sociais de maneira a fazer sentido com a proposta da GI?</a:t>
            </a:r>
          </a:p>
        </p:txBody>
      </p:sp>
    </p:spTree>
    <p:extLst>
      <p:ext uri="{BB962C8B-B14F-4D97-AF65-F5344CB8AC3E}">
        <p14:creationId xmlns:p14="http://schemas.microsoft.com/office/powerpoint/2010/main" val="191707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785442" y="196278"/>
            <a:ext cx="4244958" cy="568585"/>
          </a:xfrm>
          <a:solidFill>
            <a:srgbClr val="DDDDDD"/>
          </a:solidFill>
        </p:spPr>
        <p:txBody>
          <a:bodyPr>
            <a:normAutofit fontScale="90000"/>
          </a:bodyPr>
          <a:lstStyle/>
          <a:p>
            <a:pPr lvl="0"/>
            <a:r>
              <a:rPr lang="pt-BR"/>
              <a:t>Foco da disciplina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1704619" y="1498842"/>
            <a:ext cx="9204385" cy="4572348"/>
          </a:xfrm>
        </p:spPr>
        <p:txBody>
          <a:bodyPr>
            <a:normAutofit fontScale="62500" lnSpcReduction="2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pt-BR" dirty="0"/>
              <a:t>O que interessa para a GI são os </a:t>
            </a:r>
            <a:r>
              <a:rPr lang="pt-BR" sz="3629" b="1" dirty="0"/>
              <a:t>fenômenos informacionais</a:t>
            </a:r>
            <a:r>
              <a:rPr lang="pt-BR" dirty="0"/>
              <a:t>, logo </a:t>
            </a:r>
            <a:r>
              <a:rPr lang="pt-BR" sz="3629" b="1" dirty="0"/>
              <a:t>humanos</a:t>
            </a:r>
            <a:r>
              <a:rPr lang="pt-BR" dirty="0"/>
              <a:t>, relacionados a essas mídias;</a:t>
            </a:r>
          </a:p>
          <a:p>
            <a:pPr lvl="0">
              <a:buSzPct val="45000"/>
              <a:buFont typeface="StarSymbol"/>
              <a:buChar char="●"/>
            </a:pPr>
            <a:r>
              <a:rPr lang="pt-BR" dirty="0"/>
              <a:t>Cabem aqui perguntas do tipo: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3992" b="1" dirty="0">
                <a:latin typeface="Liberation Sans" pitchFamily="18"/>
              </a:rPr>
              <a:t>Que informações</a:t>
            </a:r>
            <a:r>
              <a:rPr lang="pt-BR" sz="2903" dirty="0">
                <a:latin typeface="Liberation Sans" pitchFamily="18"/>
              </a:rPr>
              <a:t> são produzidas nessas mídias;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3992" b="1" dirty="0">
                <a:latin typeface="Liberation Sans" pitchFamily="18"/>
              </a:rPr>
              <a:t>Como são produzidas</a:t>
            </a:r>
            <a:r>
              <a:rPr lang="pt-BR" sz="2903" dirty="0">
                <a:latin typeface="Liberation Sans" pitchFamily="18"/>
              </a:rPr>
              <a:t>: por quem, como, quando, onde, com quem;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2903" dirty="0">
                <a:latin typeface="Liberation Sans" pitchFamily="18"/>
              </a:rPr>
              <a:t>Como entender e utilizar de </a:t>
            </a:r>
            <a:r>
              <a:rPr lang="pt-BR" sz="3992" b="1" dirty="0">
                <a:latin typeface="Liberation Sans" pitchFamily="18"/>
              </a:rPr>
              <a:t>forma estratégica</a:t>
            </a:r>
            <a:r>
              <a:rPr lang="pt-BR" sz="2903" dirty="0">
                <a:latin typeface="Liberation Sans" pitchFamily="18"/>
              </a:rPr>
              <a:t> as mídias sociais como fontes de informação: tanto para entender o que já existe ali quando para produzir novas informações;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2903" dirty="0">
                <a:latin typeface="Liberation Sans" pitchFamily="18"/>
              </a:rPr>
              <a:t>Como </a:t>
            </a:r>
            <a:r>
              <a:rPr lang="pt-BR" sz="3992" b="1" dirty="0">
                <a:latin typeface="Liberation Sans" pitchFamily="18"/>
              </a:rPr>
              <a:t>mapear, organizar e tratar</a:t>
            </a:r>
            <a:r>
              <a:rPr lang="pt-BR" sz="2903" dirty="0">
                <a:latin typeface="Liberation Sans" pitchFamily="18"/>
              </a:rPr>
              <a:t> essas informações;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2903" dirty="0">
                <a:latin typeface="Liberation Sans" pitchFamily="18"/>
              </a:rPr>
              <a:t>Que tipos de </a:t>
            </a:r>
            <a:r>
              <a:rPr lang="pt-BR" sz="3992" b="1" dirty="0">
                <a:latin typeface="Liberation Sans" pitchFamily="18"/>
              </a:rPr>
              <a:t>produtos e serviços</a:t>
            </a:r>
            <a:r>
              <a:rPr lang="pt-BR" sz="2903" dirty="0">
                <a:latin typeface="Liberation Sans" pitchFamily="18"/>
              </a:rPr>
              <a:t> informacionais podem ser gerados a partir delas;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2903" dirty="0">
                <a:latin typeface="Liberation Sans" pitchFamily="18"/>
              </a:rPr>
              <a:t> Como </a:t>
            </a:r>
            <a:r>
              <a:rPr lang="pt-BR" sz="3992" b="1" dirty="0">
                <a:latin typeface="Liberation Sans" pitchFamily="18"/>
              </a:rPr>
              <a:t>avaliar estratégias e entender que fenômenos relacionais</a:t>
            </a:r>
            <a:r>
              <a:rPr lang="pt-BR" sz="2903" dirty="0">
                <a:latin typeface="Liberation Sans" pitchFamily="18"/>
              </a:rPr>
              <a:t> se passam nesses espaços;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sz="2903" dirty="0">
                <a:latin typeface="Liberation Sans" pitchFamily="18"/>
              </a:rPr>
              <a:t>Como </a:t>
            </a:r>
            <a:r>
              <a:rPr lang="pt-BR" sz="3992" b="1" dirty="0">
                <a:latin typeface="Liberation Sans" pitchFamily="18"/>
              </a:rPr>
              <a:t>analisar essas informações de maneira crítica</a:t>
            </a:r>
            <a:r>
              <a:rPr lang="pt-BR" sz="2903" dirty="0">
                <a:latin typeface="Liberation Sans" pitchFamily="18"/>
              </a:rPr>
              <a:t>, entender seus pressupostos e gerar novos conhecimentos.</a:t>
            </a:r>
          </a:p>
        </p:txBody>
      </p:sp>
    </p:spTree>
    <p:extLst>
      <p:ext uri="{BB962C8B-B14F-4D97-AF65-F5344CB8AC3E}">
        <p14:creationId xmlns:p14="http://schemas.microsoft.com/office/powerpoint/2010/main" val="312149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785442" y="196278"/>
            <a:ext cx="4244958" cy="568585"/>
          </a:xfrm>
          <a:solidFill>
            <a:srgbClr val="DDDDDD"/>
          </a:solidFill>
        </p:spPr>
        <p:txBody>
          <a:bodyPr>
            <a:normAutofit fontScale="90000"/>
          </a:bodyPr>
          <a:lstStyle/>
          <a:p>
            <a:pPr lvl="0"/>
            <a:r>
              <a:rPr lang="pt-BR"/>
              <a:t>Foco da disciplina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1981066" y="1605168"/>
            <a:ext cx="8229627" cy="3977484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pt-BR" sz="2177"/>
              <a:t>O que </a:t>
            </a:r>
            <a:r>
              <a:rPr lang="pt-BR" sz="3629" b="1"/>
              <a:t>não faremos</a:t>
            </a:r>
            <a:r>
              <a:rPr lang="pt-BR" sz="2177"/>
              <a:t> nessa disciplina: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>
                <a:latin typeface="Liberation Sans" pitchFamily="18"/>
              </a:rPr>
              <a:t>Não vamos montar um plano de marketing para usar as mídias sociais como meio de promoção de um produto, serviço ou ideia;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>
                <a:latin typeface="Liberation Sans" pitchFamily="18"/>
              </a:rPr>
              <a:t>Não vamos tentar induzir pessoas a replicarem um conteúdo específico e criar um “viral”;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>
                <a:latin typeface="Liberation Sans" pitchFamily="18"/>
              </a:rPr>
              <a:t>Não vamos discutir como você “deve” se comunicar em cada mídia para obter o máximo “proveito” desse espaço;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>
                <a:latin typeface="Liberation Sans" pitchFamily="18"/>
              </a:rPr>
              <a:t>Não vamos focar em funcionalidades técnicas.</a:t>
            </a:r>
          </a:p>
        </p:txBody>
      </p:sp>
    </p:spTree>
    <p:extLst>
      <p:ext uri="{BB962C8B-B14F-4D97-AF65-F5344CB8AC3E}">
        <p14:creationId xmlns:p14="http://schemas.microsoft.com/office/powerpoint/2010/main" val="411437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785442" y="196278"/>
            <a:ext cx="4244958" cy="568585"/>
          </a:xfrm>
          <a:solidFill>
            <a:srgbClr val="DDDDDD"/>
          </a:solidFill>
        </p:spPr>
        <p:txBody>
          <a:bodyPr>
            <a:normAutofit fontScale="90000"/>
          </a:bodyPr>
          <a:lstStyle/>
          <a:p>
            <a:pPr lvl="0"/>
            <a:r>
              <a:rPr lang="pt-BR"/>
              <a:t>Foco da disciplina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1981066" y="1605168"/>
            <a:ext cx="8229627" cy="3977484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pt-BR" sz="2177" dirty="0"/>
              <a:t>O que </a:t>
            </a:r>
            <a:r>
              <a:rPr lang="pt-BR" sz="3629" b="1" dirty="0"/>
              <a:t>faremos</a:t>
            </a:r>
            <a:r>
              <a:rPr lang="pt-BR" sz="2177" dirty="0"/>
              <a:t> nessa disciplina: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dirty="0">
                <a:latin typeface="Liberation Sans" pitchFamily="18"/>
              </a:rPr>
              <a:t>Vamos discutir a perspectiva analítica das redes sociais:</a:t>
            </a:r>
          </a:p>
          <a:p>
            <a:pPr lvl="2" hangingPunct="0">
              <a:spcBef>
                <a:spcPts val="0"/>
              </a:spcBef>
              <a:spcAft>
                <a:spcPts val="1286"/>
              </a:spcAft>
              <a:buSzPct val="45000"/>
              <a:buFont typeface="StarSymbol"/>
              <a:buChar char="●"/>
            </a:pPr>
            <a:r>
              <a:rPr lang="pt-BR" sz="2177" dirty="0">
                <a:latin typeface="Liberation Sans" pitchFamily="18"/>
              </a:rPr>
              <a:t>Análise estrutural e dinâmica das redes: teorias de análise, métricas e indicadores, formas de visualização.</a:t>
            </a:r>
          </a:p>
          <a:p>
            <a:pPr lvl="1" hangingPunct="0">
              <a:spcBef>
                <a:spcPts val="0"/>
              </a:spcBef>
              <a:spcAft>
                <a:spcPts val="1286"/>
              </a:spcAft>
              <a:buSzPct val="75000"/>
              <a:buFont typeface="StarSymbol"/>
              <a:buChar char="–"/>
            </a:pPr>
            <a:r>
              <a:rPr lang="pt-BR" dirty="0">
                <a:latin typeface="Liberation Sans" pitchFamily="18"/>
              </a:rPr>
              <a:t>Vamos discutir as principais mídias sociais da atualidade e suas formas de uso.</a:t>
            </a:r>
          </a:p>
        </p:txBody>
      </p:sp>
    </p:spTree>
    <p:extLst>
      <p:ext uri="{BB962C8B-B14F-4D97-AF65-F5344CB8AC3E}">
        <p14:creationId xmlns:p14="http://schemas.microsoft.com/office/powerpoint/2010/main" val="360015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Objetivos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Conhecer e experimentar com ferramentas práticas e princípios analíticos 7 camadas de análise, síntese e visualização de dados de mídias sociais</a:t>
            </a:r>
          </a:p>
          <a:p>
            <a:r>
              <a:rPr lang="pt-BR" dirty="0"/>
              <a:t>Realizar um projeto de análise prático e COMPLETO</a:t>
            </a:r>
          </a:p>
        </p:txBody>
      </p:sp>
    </p:spTree>
    <p:extLst>
      <p:ext uri="{BB962C8B-B14F-4D97-AF65-F5344CB8AC3E}">
        <p14:creationId xmlns:p14="http://schemas.microsoft.com/office/powerpoint/2010/main" val="362695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faremos isso?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Trabalho individual:</a:t>
            </a:r>
          </a:p>
          <a:p>
            <a:pPr lvl="1"/>
            <a:r>
              <a:rPr lang="pt-BR" dirty="0"/>
              <a:t>Avaliação prática</a:t>
            </a:r>
          </a:p>
          <a:p>
            <a:r>
              <a:rPr lang="pt-BR" dirty="0"/>
              <a:t>Trabalho em grupo:</a:t>
            </a:r>
          </a:p>
          <a:p>
            <a:pPr lvl="1"/>
            <a:r>
              <a:rPr lang="pt-BR" dirty="0"/>
              <a:t>Desenvolvimento de um projeto aplicado de análise de mídias sociais</a:t>
            </a:r>
          </a:p>
        </p:txBody>
      </p:sp>
    </p:spTree>
    <p:extLst>
      <p:ext uri="{BB962C8B-B14F-4D97-AF65-F5344CB8AC3E}">
        <p14:creationId xmlns:p14="http://schemas.microsoft.com/office/powerpoint/2010/main" val="48939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Composição da nota:</a:t>
            </a:r>
          </a:p>
          <a:p>
            <a:pPr lvl="1"/>
            <a:r>
              <a:rPr lang="pt-BR" dirty="0"/>
              <a:t>20% participação em aula</a:t>
            </a:r>
          </a:p>
          <a:p>
            <a:pPr lvl="1"/>
            <a:r>
              <a:rPr lang="pt-BR" dirty="0"/>
              <a:t>40% avaliação individual</a:t>
            </a:r>
          </a:p>
          <a:p>
            <a:pPr lvl="2"/>
            <a:r>
              <a:rPr lang="pt-BR" dirty="0"/>
              <a:t>P1</a:t>
            </a:r>
          </a:p>
          <a:p>
            <a:pPr lvl="2"/>
            <a:r>
              <a:rPr lang="pt-BR" dirty="0"/>
              <a:t>P2</a:t>
            </a:r>
          </a:p>
          <a:p>
            <a:pPr lvl="2"/>
            <a:r>
              <a:rPr lang="pt-BR" dirty="0"/>
              <a:t>Observação: não teremos prova substitutiva nesse semestre</a:t>
            </a:r>
          </a:p>
          <a:p>
            <a:pPr lvl="1"/>
            <a:r>
              <a:rPr lang="pt-BR" dirty="0"/>
              <a:t>40% projeto em grupo</a:t>
            </a:r>
          </a:p>
          <a:p>
            <a:pPr lvl="1"/>
            <a:r>
              <a:rPr lang="pt-BR" dirty="0"/>
              <a:t>MÉDIA = 0,2*(PARTICIPAÇÃO)+0,4*((P1+P2)/2)+0,4*PROJETO</a:t>
            </a:r>
          </a:p>
        </p:txBody>
      </p:sp>
    </p:spTree>
    <p:extLst>
      <p:ext uri="{BB962C8B-B14F-4D97-AF65-F5344CB8AC3E}">
        <p14:creationId xmlns:p14="http://schemas.microsoft.com/office/powerpoint/2010/main" val="8359033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1448</Words>
  <Application>Microsoft Office PowerPoint</Application>
  <PresentationFormat>Widescreen</PresentationFormat>
  <Paragraphs>236</Paragraphs>
  <Slides>27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40" baseType="lpstr">
      <vt:lpstr>Malgun Gothic</vt:lpstr>
      <vt:lpstr>Malgun Gothic</vt:lpstr>
      <vt:lpstr>Adobe Thai</vt:lpstr>
      <vt:lpstr>Arial</vt:lpstr>
      <vt:lpstr>Calibri</vt:lpstr>
      <vt:lpstr>Calibri Light</vt:lpstr>
      <vt:lpstr>Droid Sans Fallback</vt:lpstr>
      <vt:lpstr>FreeSans</vt:lpstr>
      <vt:lpstr>Garamond</vt:lpstr>
      <vt:lpstr>Liberation Sans</vt:lpstr>
      <vt:lpstr>StarSymbol</vt:lpstr>
      <vt:lpstr>Times New Roman</vt:lpstr>
      <vt:lpstr>Tema do Office</vt:lpstr>
      <vt:lpstr>Mídias Sociais</vt:lpstr>
      <vt:lpstr>Foco da disciplina</vt:lpstr>
      <vt:lpstr>Foco da disciplina</vt:lpstr>
      <vt:lpstr>Foco da disciplina</vt:lpstr>
      <vt:lpstr>Foco da disciplina</vt:lpstr>
      <vt:lpstr>Foco da disciplina</vt:lpstr>
      <vt:lpstr>Objetivos da disciplina</vt:lpstr>
      <vt:lpstr>Como faremos isso?</vt:lpstr>
      <vt:lpstr>Avaliação</vt:lpstr>
      <vt:lpstr>Ementa detalhada e cronograma de aulas</vt:lpstr>
      <vt:lpstr>Introdução ao Laboratório de Mídias Sociais</vt:lpstr>
      <vt:lpstr>Análise de mídias sociais</vt:lpstr>
      <vt:lpstr>Crescimento do interesse em mídias sociais na Internet</vt:lpstr>
      <vt:lpstr>Diferenças entre analítica de mídias sociais X análise de negócios</vt:lpstr>
      <vt:lpstr>Abordagem de análise em 7 camadas analíticas</vt:lpstr>
      <vt:lpstr>Abordagem de análise em 7 camadas analíticas</vt:lpstr>
      <vt:lpstr>Camada 1: Texto</vt:lpstr>
      <vt:lpstr>Camada 2: Redes</vt:lpstr>
      <vt:lpstr>Camada 3: Ações</vt:lpstr>
      <vt:lpstr>Camada 4: Aplicativos</vt:lpstr>
      <vt:lpstr>Camada 5: Hyperlinks</vt:lpstr>
      <vt:lpstr>Camada 6: Localização</vt:lpstr>
      <vt:lpstr>Camada 7: Mecanismos de busca</vt:lpstr>
      <vt:lpstr>Tipos de Análise de Mídias Sociais</vt:lpstr>
      <vt:lpstr>Ciclo de análise de mídias sociais</vt:lpstr>
      <vt:lpstr>Desafios da análise de mídias sociais</vt:lpstr>
      <vt:lpstr>Ferramentas de análise de mídias sociais</vt:lpstr>
    </vt:vector>
  </TitlesOfParts>
  <Company>Universidade Federal de Goiás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da Informação e do Conhecimento</dc:title>
  <dc:creator>Dalton</dc:creator>
  <cp:lastModifiedBy>daltonmartins</cp:lastModifiedBy>
  <cp:revision>52</cp:revision>
  <dcterms:created xsi:type="dcterms:W3CDTF">2015-10-04T19:12:25Z</dcterms:created>
  <dcterms:modified xsi:type="dcterms:W3CDTF">2016-04-15T11:05:34Z</dcterms:modified>
</cp:coreProperties>
</file>