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15D97C7-5759-423E-B3B0-DC688BC2A1DF}" type="datetimeFigureOut">
              <a:rPr lang="pt-BR" smtClean="0"/>
              <a:t>19/11/2015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8E64617-C84D-45B2-9FA9-110ED394AAC7}" type="slidenum">
              <a:rPr lang="pt-BR" smtClean="0"/>
              <a:t>‹nº›</a:t>
            </a:fld>
            <a:endParaRPr lang="pt-BR"/>
          </a:p>
        </p:txBody>
      </p:sp>
    </p:spTree>
    <p:extLst>
      <p:ext uri="{BB962C8B-B14F-4D97-AF65-F5344CB8AC3E}">
        <p14:creationId xmlns:p14="http://schemas.microsoft.com/office/powerpoint/2010/main" val="31310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15D97C7-5759-423E-B3B0-DC688BC2A1DF}" type="datetimeFigureOut">
              <a:rPr lang="pt-BR" smtClean="0"/>
              <a:t>19/11/2015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8E64617-C84D-45B2-9FA9-110ED394AAC7}" type="slidenum">
              <a:rPr lang="pt-BR" smtClean="0"/>
              <a:t>‹nº›</a:t>
            </a:fld>
            <a:endParaRPr lang="pt-BR"/>
          </a:p>
        </p:txBody>
      </p:sp>
    </p:spTree>
    <p:extLst>
      <p:ext uri="{BB962C8B-B14F-4D97-AF65-F5344CB8AC3E}">
        <p14:creationId xmlns:p14="http://schemas.microsoft.com/office/powerpoint/2010/main" val="2724145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15D97C7-5759-423E-B3B0-DC688BC2A1DF}" type="datetimeFigureOut">
              <a:rPr lang="pt-BR" smtClean="0"/>
              <a:t>19/11/2015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8E64617-C84D-45B2-9FA9-110ED394AAC7}" type="slidenum">
              <a:rPr lang="pt-BR" smtClean="0"/>
              <a:t>‹nº›</a:t>
            </a:fld>
            <a:endParaRPr lang="pt-BR"/>
          </a:p>
        </p:txBody>
      </p:sp>
    </p:spTree>
    <p:extLst>
      <p:ext uri="{BB962C8B-B14F-4D97-AF65-F5344CB8AC3E}">
        <p14:creationId xmlns:p14="http://schemas.microsoft.com/office/powerpoint/2010/main" val="96454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15D97C7-5759-423E-B3B0-DC688BC2A1DF}" type="datetimeFigureOut">
              <a:rPr lang="pt-BR" smtClean="0"/>
              <a:t>19/11/2015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8E64617-C84D-45B2-9FA9-110ED394AAC7}" type="slidenum">
              <a:rPr lang="pt-BR" smtClean="0"/>
              <a:t>‹nº›</a:t>
            </a:fld>
            <a:endParaRPr lang="pt-BR"/>
          </a:p>
        </p:txBody>
      </p:sp>
    </p:spTree>
    <p:extLst>
      <p:ext uri="{BB962C8B-B14F-4D97-AF65-F5344CB8AC3E}">
        <p14:creationId xmlns:p14="http://schemas.microsoft.com/office/powerpoint/2010/main" val="182726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15D97C7-5759-423E-B3B0-DC688BC2A1DF}" type="datetimeFigureOut">
              <a:rPr lang="pt-BR" smtClean="0"/>
              <a:t>19/11/2015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8E64617-C84D-45B2-9FA9-110ED394AAC7}" type="slidenum">
              <a:rPr lang="pt-BR" smtClean="0"/>
              <a:t>‹nº›</a:t>
            </a:fld>
            <a:endParaRPr lang="pt-BR"/>
          </a:p>
        </p:txBody>
      </p:sp>
    </p:spTree>
    <p:extLst>
      <p:ext uri="{BB962C8B-B14F-4D97-AF65-F5344CB8AC3E}">
        <p14:creationId xmlns:p14="http://schemas.microsoft.com/office/powerpoint/2010/main" val="216736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15D97C7-5759-423E-B3B0-DC688BC2A1DF}" type="datetimeFigureOut">
              <a:rPr lang="pt-BR" smtClean="0"/>
              <a:t>19/11/2015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8E64617-C84D-45B2-9FA9-110ED394AAC7}" type="slidenum">
              <a:rPr lang="pt-BR" smtClean="0"/>
              <a:t>‹nº›</a:t>
            </a:fld>
            <a:endParaRPr lang="pt-BR"/>
          </a:p>
        </p:txBody>
      </p:sp>
    </p:spTree>
    <p:extLst>
      <p:ext uri="{BB962C8B-B14F-4D97-AF65-F5344CB8AC3E}">
        <p14:creationId xmlns:p14="http://schemas.microsoft.com/office/powerpoint/2010/main" val="255640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15D97C7-5759-423E-B3B0-DC688BC2A1DF}" type="datetimeFigureOut">
              <a:rPr lang="pt-BR" smtClean="0"/>
              <a:t>19/11/2015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8E64617-C84D-45B2-9FA9-110ED394AAC7}" type="slidenum">
              <a:rPr lang="pt-BR" smtClean="0"/>
              <a:t>‹nº›</a:t>
            </a:fld>
            <a:endParaRPr lang="pt-BR"/>
          </a:p>
        </p:txBody>
      </p:sp>
    </p:spTree>
    <p:extLst>
      <p:ext uri="{BB962C8B-B14F-4D97-AF65-F5344CB8AC3E}">
        <p14:creationId xmlns:p14="http://schemas.microsoft.com/office/powerpoint/2010/main" val="161126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15D97C7-5759-423E-B3B0-DC688BC2A1DF}" type="datetimeFigureOut">
              <a:rPr lang="pt-BR" smtClean="0"/>
              <a:t>19/11/2015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8E64617-C84D-45B2-9FA9-110ED394AAC7}" type="slidenum">
              <a:rPr lang="pt-BR" smtClean="0"/>
              <a:t>‹nº›</a:t>
            </a:fld>
            <a:endParaRPr lang="pt-BR"/>
          </a:p>
        </p:txBody>
      </p:sp>
    </p:spTree>
    <p:extLst>
      <p:ext uri="{BB962C8B-B14F-4D97-AF65-F5344CB8AC3E}">
        <p14:creationId xmlns:p14="http://schemas.microsoft.com/office/powerpoint/2010/main" val="79291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15D97C7-5759-423E-B3B0-DC688BC2A1DF}" type="datetimeFigureOut">
              <a:rPr lang="pt-BR" smtClean="0"/>
              <a:t>19/11/2015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8E64617-C84D-45B2-9FA9-110ED394AAC7}" type="slidenum">
              <a:rPr lang="pt-BR" smtClean="0"/>
              <a:t>‹nº›</a:t>
            </a:fld>
            <a:endParaRPr lang="pt-BR"/>
          </a:p>
        </p:txBody>
      </p:sp>
    </p:spTree>
    <p:extLst>
      <p:ext uri="{BB962C8B-B14F-4D97-AF65-F5344CB8AC3E}">
        <p14:creationId xmlns:p14="http://schemas.microsoft.com/office/powerpoint/2010/main" val="93882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15D97C7-5759-423E-B3B0-DC688BC2A1DF}" type="datetimeFigureOut">
              <a:rPr lang="pt-BR" smtClean="0"/>
              <a:t>19/11/2015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8E64617-C84D-45B2-9FA9-110ED394AAC7}" type="slidenum">
              <a:rPr lang="pt-BR" smtClean="0"/>
              <a:t>‹nº›</a:t>
            </a:fld>
            <a:endParaRPr lang="pt-BR"/>
          </a:p>
        </p:txBody>
      </p:sp>
    </p:spTree>
    <p:extLst>
      <p:ext uri="{BB962C8B-B14F-4D97-AF65-F5344CB8AC3E}">
        <p14:creationId xmlns:p14="http://schemas.microsoft.com/office/powerpoint/2010/main" val="193986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15D97C7-5759-423E-B3B0-DC688BC2A1DF}" type="datetimeFigureOut">
              <a:rPr lang="pt-BR" smtClean="0"/>
              <a:t>19/11/2015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8E64617-C84D-45B2-9FA9-110ED394AAC7}" type="slidenum">
              <a:rPr lang="pt-BR" smtClean="0"/>
              <a:t>‹nº›</a:t>
            </a:fld>
            <a:endParaRPr lang="pt-BR"/>
          </a:p>
        </p:txBody>
      </p:sp>
    </p:spTree>
    <p:extLst>
      <p:ext uri="{BB962C8B-B14F-4D97-AF65-F5344CB8AC3E}">
        <p14:creationId xmlns:p14="http://schemas.microsoft.com/office/powerpoint/2010/main" val="351840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D97C7-5759-423E-B3B0-DC688BC2A1DF}" type="datetimeFigureOut">
              <a:rPr lang="pt-BR" smtClean="0"/>
              <a:t>19/11/2015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64617-C84D-45B2-9FA9-110ED394AAC7}" type="slidenum">
              <a:rPr lang="pt-BR" smtClean="0"/>
              <a:t>‹nº›</a:t>
            </a:fld>
            <a:endParaRPr lang="pt-BR"/>
          </a:p>
        </p:txBody>
      </p:sp>
    </p:spTree>
    <p:extLst>
      <p:ext uri="{BB962C8B-B14F-4D97-AF65-F5344CB8AC3E}">
        <p14:creationId xmlns:p14="http://schemas.microsoft.com/office/powerpoint/2010/main" val="19094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mailto:dmartins@gmail.com"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73908" y="301747"/>
            <a:ext cx="9144000" cy="550129"/>
          </a:xfrm>
        </p:spPr>
        <p:txBody>
          <a:bodyPr>
            <a:noAutofit/>
          </a:bodyPr>
          <a:lstStyle/>
          <a:p>
            <a:pPr algn="l"/>
            <a:r>
              <a:rPr lang="pt-BR" sz="4000" b="1" dirty="0" smtClean="0"/>
              <a:t>Gestão da Informação e do Conhecimento</a:t>
            </a:r>
            <a:endParaRPr lang="pt-BR" sz="4000" b="1" dirty="0"/>
          </a:p>
        </p:txBody>
      </p:sp>
      <p:sp>
        <p:nvSpPr>
          <p:cNvPr id="3" name="Subtítulo 2"/>
          <p:cNvSpPr>
            <a:spLocks noGrp="1"/>
          </p:cNvSpPr>
          <p:nvPr>
            <p:ph type="subTitle" idx="1"/>
          </p:nvPr>
        </p:nvSpPr>
        <p:spPr>
          <a:xfrm>
            <a:off x="721217" y="1429555"/>
            <a:ext cx="4069615" cy="3509768"/>
          </a:xfrm>
        </p:spPr>
        <p:txBody>
          <a:bodyPr>
            <a:normAutofit/>
          </a:bodyPr>
          <a:lstStyle/>
          <a:p>
            <a:r>
              <a:rPr lang="pt-BR" sz="3800" b="1" dirty="0" smtClean="0"/>
              <a:t>Aula </a:t>
            </a:r>
            <a:r>
              <a:rPr lang="pt-BR" sz="3800" b="1" dirty="0" smtClean="0"/>
              <a:t>05</a:t>
            </a:r>
            <a:endParaRPr lang="pt-BR" sz="3800" b="1" dirty="0" smtClean="0"/>
          </a:p>
          <a:p>
            <a:r>
              <a:rPr lang="pt-BR" dirty="0" smtClean="0"/>
              <a:t>Como ficamos sabendo: modelos de uso da informação</a:t>
            </a:r>
            <a:endParaRPr lang="pt-BR" dirty="0"/>
          </a:p>
          <a:p>
            <a:r>
              <a:rPr lang="pt-BR" b="1" dirty="0" smtClean="0"/>
              <a:t>Prof. Dalton Martins</a:t>
            </a:r>
          </a:p>
          <a:p>
            <a:r>
              <a:rPr lang="pt-BR" dirty="0" smtClean="0">
                <a:hlinkClick r:id="rId2"/>
              </a:rPr>
              <a:t>dmartins@gmail.com</a:t>
            </a:r>
            <a:endParaRPr lang="pt-BR" dirty="0" smtClean="0"/>
          </a:p>
          <a:p>
            <a:r>
              <a:rPr lang="pt-BR" dirty="0" smtClean="0"/>
              <a:t>Gestão da Informação</a:t>
            </a:r>
          </a:p>
          <a:p>
            <a:r>
              <a:rPr lang="pt-BR" dirty="0" smtClean="0"/>
              <a:t>Universidade Federal de Goiás</a:t>
            </a:r>
          </a:p>
        </p:txBody>
      </p:sp>
      <p:pic>
        <p:nvPicPr>
          <p:cNvPr id="4" name="Imagem 3"/>
          <p:cNvPicPr>
            <a:picLocks noChangeAspect="1"/>
          </p:cNvPicPr>
          <p:nvPr/>
        </p:nvPicPr>
        <p:blipFill>
          <a:blip r:embed="rId3"/>
          <a:stretch>
            <a:fillRect/>
          </a:stretch>
        </p:blipFill>
        <p:spPr>
          <a:xfrm>
            <a:off x="2643431" y="5613278"/>
            <a:ext cx="1742919" cy="1029800"/>
          </a:xfrm>
          <a:prstGeom prst="rect">
            <a:avLst/>
          </a:prstGeom>
        </p:spPr>
      </p:pic>
      <p:pic>
        <p:nvPicPr>
          <p:cNvPr id="5" name="Imagem 4"/>
          <p:cNvPicPr>
            <a:picLocks noChangeAspect="1"/>
          </p:cNvPicPr>
          <p:nvPr/>
        </p:nvPicPr>
        <p:blipFill>
          <a:blip r:embed="rId4"/>
          <a:stretch>
            <a:fillRect/>
          </a:stretch>
        </p:blipFill>
        <p:spPr>
          <a:xfrm>
            <a:off x="4682395" y="5778256"/>
            <a:ext cx="1482965" cy="699844"/>
          </a:xfrm>
          <a:prstGeom prst="rect">
            <a:avLst/>
          </a:prstGeom>
        </p:spPr>
      </p:pic>
      <p:pic>
        <p:nvPicPr>
          <p:cNvPr id="6" name="Imagem 5"/>
          <p:cNvPicPr>
            <a:picLocks noChangeAspect="1"/>
          </p:cNvPicPr>
          <p:nvPr/>
        </p:nvPicPr>
        <p:blipFill>
          <a:blip r:embed="rId5"/>
          <a:stretch>
            <a:fillRect/>
          </a:stretch>
        </p:blipFill>
        <p:spPr>
          <a:xfrm>
            <a:off x="6551113" y="5690211"/>
            <a:ext cx="1045689" cy="875934"/>
          </a:xfrm>
          <a:prstGeom prst="rect">
            <a:avLst/>
          </a:prstGeom>
        </p:spPr>
      </p:pic>
      <p:pic>
        <p:nvPicPr>
          <p:cNvPr id="7" name="Imagem 6"/>
          <p:cNvPicPr>
            <a:picLocks noChangeAspect="1"/>
          </p:cNvPicPr>
          <p:nvPr/>
        </p:nvPicPr>
        <p:blipFill>
          <a:blip r:embed="rId6"/>
          <a:stretch>
            <a:fillRect/>
          </a:stretch>
        </p:blipFill>
        <p:spPr>
          <a:xfrm>
            <a:off x="7982555" y="5690211"/>
            <a:ext cx="880682" cy="876300"/>
          </a:xfrm>
          <a:prstGeom prst="rect">
            <a:avLst/>
          </a:prstGeom>
        </p:spPr>
      </p:pic>
      <p:pic>
        <p:nvPicPr>
          <p:cNvPr id="8" name="Imagem 7"/>
          <p:cNvPicPr>
            <a:picLocks noChangeAspect="1"/>
          </p:cNvPicPr>
          <p:nvPr/>
        </p:nvPicPr>
        <p:blipFill>
          <a:blip r:embed="rId7"/>
          <a:stretch>
            <a:fillRect/>
          </a:stretch>
        </p:blipFill>
        <p:spPr>
          <a:xfrm>
            <a:off x="5972789" y="1656556"/>
            <a:ext cx="3248025" cy="3228975"/>
          </a:xfrm>
          <a:prstGeom prst="rect">
            <a:avLst/>
          </a:prstGeom>
        </p:spPr>
      </p:pic>
    </p:spTree>
    <p:extLst>
      <p:ext uri="{BB962C8B-B14F-4D97-AF65-F5344CB8AC3E}">
        <p14:creationId xmlns:p14="http://schemas.microsoft.com/office/powerpoint/2010/main" val="1083997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Dimensões cognitivas, emocionais e situacionais de uso da informação</a:t>
            </a:r>
          </a:p>
        </p:txBody>
      </p:sp>
      <p:sp>
        <p:nvSpPr>
          <p:cNvPr id="3" name="Espaço Reservado para Conteúdo 2"/>
          <p:cNvSpPr>
            <a:spLocks noGrp="1"/>
          </p:cNvSpPr>
          <p:nvPr>
            <p:ph idx="1"/>
          </p:nvPr>
        </p:nvSpPr>
        <p:spPr/>
        <p:txBody>
          <a:bodyPr>
            <a:normAutofit fontScale="92500"/>
          </a:bodyPr>
          <a:lstStyle/>
          <a:p>
            <a:r>
              <a:rPr lang="pt-BR" dirty="0"/>
              <a:t>Os estudos sobre o uso da informação reconhecem que as necessidades de informação são ao mesmo tempo emocionais e cognitivas, de modo que as reações emocionais quase sempre orientam a busca da informação, canalizando a atenção, revelando dúvidas e incertezas, indicando gostos e aversões, motivando o esforço [...] </a:t>
            </a:r>
            <a:endParaRPr lang="pt-BR" dirty="0" smtClean="0"/>
          </a:p>
          <a:p>
            <a:r>
              <a:rPr lang="pt-BR" dirty="0" smtClean="0"/>
              <a:t>Durante </a:t>
            </a:r>
            <a:r>
              <a:rPr lang="pt-BR" dirty="0"/>
              <a:t>a iniciação, o usuário reconhece a necessidade de mais informações. </a:t>
            </a:r>
            <a:endParaRPr lang="pt-BR" dirty="0" smtClean="0"/>
          </a:p>
          <a:p>
            <a:r>
              <a:rPr lang="pt-BR" dirty="0" smtClean="0"/>
              <a:t>Sentimentos </a:t>
            </a:r>
            <a:r>
              <a:rPr lang="pt-BR" dirty="0"/>
              <a:t>de insegurança e apreensão são comuns. Os pensamentos se concentram no problema e o relacionam com experiências passadas. As ações envolvem discutir possíveis </a:t>
            </a:r>
            <a:r>
              <a:rPr lang="pt-BR" dirty="0" smtClean="0"/>
              <a:t>tópicos </a:t>
            </a:r>
            <a:r>
              <a:rPr lang="pt-BR" dirty="0"/>
              <a:t>e abordagens com outras </a:t>
            </a:r>
            <a:r>
              <a:rPr lang="pt-BR" dirty="0" smtClean="0"/>
              <a:t>pessoas.</a:t>
            </a:r>
            <a:endParaRPr lang="pt-BR" dirty="0"/>
          </a:p>
        </p:txBody>
      </p:sp>
    </p:spTree>
    <p:extLst>
      <p:ext uri="{BB962C8B-B14F-4D97-AF65-F5344CB8AC3E}">
        <p14:creationId xmlns:p14="http://schemas.microsoft.com/office/powerpoint/2010/main" val="394492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Dimensões cognitivas, emocionais e situacionais de uso da informação</a:t>
            </a:r>
          </a:p>
        </p:txBody>
      </p:sp>
      <p:sp>
        <p:nvSpPr>
          <p:cNvPr id="3" name="Espaço Reservado para Conteúdo 2"/>
          <p:cNvSpPr>
            <a:spLocks noGrp="1"/>
          </p:cNvSpPr>
          <p:nvPr>
            <p:ph idx="1"/>
          </p:nvPr>
        </p:nvSpPr>
        <p:spPr/>
        <p:txBody>
          <a:bodyPr>
            <a:normAutofit/>
          </a:bodyPr>
          <a:lstStyle/>
          <a:p>
            <a:r>
              <a:rPr lang="pt-BR" dirty="0"/>
              <a:t>Os estudos sobre o uso da informação reconhecem que as necessidades de informação são ao mesmo tempo emocionais e cognitivas, de modo que as reações emocionais quase sempre orientam a busca da informação, canalizando a atenção, revelando dúvidas e incertezas, indicando gostos e aversões, motivando o esforço </a:t>
            </a:r>
            <a:r>
              <a:rPr lang="pt-BR" dirty="0" smtClean="0"/>
              <a:t>[...]</a:t>
            </a:r>
            <a:endParaRPr lang="pt-BR" dirty="0"/>
          </a:p>
        </p:txBody>
      </p:sp>
    </p:spTree>
    <p:extLst>
      <p:ext uri="{BB962C8B-B14F-4D97-AF65-F5344CB8AC3E}">
        <p14:creationId xmlns:p14="http://schemas.microsoft.com/office/powerpoint/2010/main" val="3302655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Dimensões cognitivas, emocionais e situacionais de uso da informação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624" y="1690688"/>
            <a:ext cx="7765563" cy="501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30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Dimensões cognitivas, emocionais e situacionais de uso da informação</a:t>
            </a:r>
          </a:p>
        </p:txBody>
      </p:sp>
      <p:sp>
        <p:nvSpPr>
          <p:cNvPr id="3" name="Espaço Reservado para Conteúdo 2"/>
          <p:cNvSpPr>
            <a:spLocks noGrp="1"/>
          </p:cNvSpPr>
          <p:nvPr>
            <p:ph idx="1"/>
          </p:nvPr>
        </p:nvSpPr>
        <p:spPr/>
        <p:txBody>
          <a:bodyPr>
            <a:normAutofit fontScale="92500" lnSpcReduction="10000"/>
          </a:bodyPr>
          <a:lstStyle/>
          <a:p>
            <a:r>
              <a:rPr lang="pt-BR" dirty="0"/>
              <a:t>Durante a iniciação, o usuário reconhece a necessidade de mais informações. Sentimentos de insegurança e apreensão são comuns. Os pensamentos se concentram no problema e o relacionam com experiências passadas. As ações envolvem discutir possíveis </a:t>
            </a:r>
            <a:r>
              <a:rPr lang="pt-BR" dirty="0" smtClean="0"/>
              <a:t>tópicos </a:t>
            </a:r>
            <a:r>
              <a:rPr lang="pt-BR" dirty="0"/>
              <a:t>e abordagens com outras </a:t>
            </a:r>
            <a:r>
              <a:rPr lang="pt-BR" dirty="0" smtClean="0"/>
              <a:t>pessoas;</a:t>
            </a:r>
          </a:p>
          <a:p>
            <a:r>
              <a:rPr lang="pt-BR" dirty="0"/>
              <a:t>Durante a seleção, o usuário identifica um campo ou tema geral a ser investigado. Os sentimentos de insegurança são substituídos por otimismo e uma prontidão para </a:t>
            </a:r>
            <a:r>
              <a:rPr lang="pt-BR" dirty="0" smtClean="0"/>
              <a:t>buscar;</a:t>
            </a:r>
          </a:p>
          <a:p>
            <a:r>
              <a:rPr lang="pt-BR" dirty="0"/>
              <a:t>Durante a exploração, o usuário expande sua compreensão do tema geral. A confusão e a dúvida podem aumentar. O usuário concentra seus pensamentos em tornar-se bem informado e orientado, de modo a poder formular um foco ou um ponto de vista pessoal. </a:t>
            </a:r>
            <a:endParaRPr lang="pt-BR" dirty="0"/>
          </a:p>
        </p:txBody>
      </p:sp>
    </p:spTree>
    <p:extLst>
      <p:ext uri="{BB962C8B-B14F-4D97-AF65-F5344CB8AC3E}">
        <p14:creationId xmlns:p14="http://schemas.microsoft.com/office/powerpoint/2010/main" val="473527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Dimensões cognitivas, emocionais e situacionais de uso da informação</a:t>
            </a:r>
          </a:p>
        </p:txBody>
      </p:sp>
      <p:sp>
        <p:nvSpPr>
          <p:cNvPr id="3" name="Espaço Reservado para Conteúdo 2"/>
          <p:cNvSpPr>
            <a:spLocks noGrp="1"/>
          </p:cNvSpPr>
          <p:nvPr>
            <p:ph idx="1"/>
          </p:nvPr>
        </p:nvSpPr>
        <p:spPr/>
        <p:txBody>
          <a:bodyPr>
            <a:normAutofit fontScale="92500" lnSpcReduction="20000"/>
          </a:bodyPr>
          <a:lstStyle/>
          <a:p>
            <a:r>
              <a:rPr lang="pt-BR" dirty="0"/>
              <a:t>O quarto estágio, o da formulação, é o ponto de mutação do processo, porque é nele que o usuário estabelece um foco ou uma perspectiva sobre o problema que pode orientar a busca. A insegurança decresce, enquanto a confiança surge. Os pensamentos tornam-se mais claros e mais </a:t>
            </a:r>
            <a:r>
              <a:rPr lang="pt-BR" dirty="0" smtClean="0"/>
              <a:t>direcionados;</a:t>
            </a:r>
          </a:p>
          <a:p>
            <a:r>
              <a:rPr lang="pt-BR" dirty="0"/>
              <a:t>Durante a coleta, o usuário interage com sistemas e serviços de informação para reunir informações. A confiança cresce e o interesse no projeto aprofunda-se. Com um claro senso de direção, o usuário é capaz de especificar e procurar determinada informação </a:t>
            </a:r>
            <a:r>
              <a:rPr lang="pt-BR" dirty="0" smtClean="0"/>
              <a:t>relevante;</a:t>
            </a:r>
          </a:p>
          <a:p>
            <a:r>
              <a:rPr lang="pt-BR" dirty="0"/>
              <a:t>No estágio final, de apresentação, o usuário completa a busca e resolve o problema. Há uma sensação de alívio, acompanhada de um sentimento de satisfação ou desapontamento, dependendo dos bons ou maus resultados da </a:t>
            </a:r>
            <a:r>
              <a:rPr lang="pt-BR" dirty="0" smtClean="0"/>
              <a:t>busca.</a:t>
            </a:r>
            <a:endParaRPr lang="pt-BR" dirty="0"/>
          </a:p>
        </p:txBody>
      </p:sp>
    </p:spTree>
    <p:extLst>
      <p:ext uri="{BB962C8B-B14F-4D97-AF65-F5344CB8AC3E}">
        <p14:creationId xmlns:p14="http://schemas.microsoft.com/office/powerpoint/2010/main" val="261467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Dimensões cognitivas, emocionais e situacionais de uso da informação</a:t>
            </a:r>
          </a:p>
        </p:txBody>
      </p:sp>
      <p:sp>
        <p:nvSpPr>
          <p:cNvPr id="3" name="Espaço Reservado para Conteúdo 2"/>
          <p:cNvSpPr>
            <a:spLocks noGrp="1"/>
          </p:cNvSpPr>
          <p:nvPr>
            <p:ph idx="1"/>
          </p:nvPr>
        </p:nvSpPr>
        <p:spPr>
          <a:xfrm>
            <a:off x="838200" y="1825624"/>
            <a:ext cx="10515600" cy="5032375"/>
          </a:xfrm>
        </p:spPr>
        <p:txBody>
          <a:bodyPr>
            <a:normAutofit fontScale="62500" lnSpcReduction="20000"/>
          </a:bodyPr>
          <a:lstStyle/>
          <a:p>
            <a:r>
              <a:rPr lang="pt-BR" dirty="0"/>
              <a:t>Fundamental no modelo do processo de busca da informação de </a:t>
            </a:r>
            <a:r>
              <a:rPr lang="pt-BR" dirty="0" err="1"/>
              <a:t>Kuhlthau</a:t>
            </a:r>
            <a:r>
              <a:rPr lang="pt-BR" dirty="0"/>
              <a:t> é a noção de que a incerteza – vivenciada tanto como estado cognitivo quanto como reação emocional – aumenta e diminui à medida que o processo caminha </a:t>
            </a:r>
            <a:endParaRPr lang="pt-BR" dirty="0" smtClean="0"/>
          </a:p>
          <a:p>
            <a:r>
              <a:rPr lang="pt-BR" dirty="0" smtClean="0"/>
              <a:t>As </a:t>
            </a:r>
            <a:r>
              <a:rPr lang="pt-BR" dirty="0"/>
              <a:t>implicações do princípio de incerteza são elucidadas por meio de seis corolários. </a:t>
            </a:r>
            <a:endParaRPr lang="pt-BR" dirty="0" smtClean="0"/>
          </a:p>
          <a:p>
            <a:pPr lvl="1"/>
            <a:r>
              <a:rPr lang="pt-BR" dirty="0" smtClean="0"/>
              <a:t>Em </a:t>
            </a:r>
            <a:r>
              <a:rPr lang="pt-BR" dirty="0"/>
              <a:t>primeiro lugar, a busca de informação é um processo de construção de conhecimento e significado. O usuário constrói o significado a partir das informações encontradas e, ao fazer isso, passa da incerteza e da indefinição para a confiança e a clareza à medida que prossegue. </a:t>
            </a:r>
            <a:endParaRPr lang="pt-BR" dirty="0" smtClean="0"/>
          </a:p>
          <a:p>
            <a:pPr lvl="1"/>
            <a:r>
              <a:rPr lang="pt-BR" dirty="0" smtClean="0"/>
              <a:t>Em </a:t>
            </a:r>
            <a:r>
              <a:rPr lang="pt-BR" dirty="0"/>
              <a:t>segundo lugar, a formulação de um foco ou de um ponto de vista é o ponto de mutação do processo de busca. A formulação é um ato de reflexão, que resulta de relacionar e interpretar as informações encontradas com o objetivo de selecionar uma área na qual concentrar a busca. Infelizmente, muitos usuários pulam esse estágio e começam a reunir informações antes de ter um foco suficientemente claro</a:t>
            </a:r>
            <a:r>
              <a:rPr lang="pt-BR" dirty="0" smtClean="0"/>
              <a:t>.</a:t>
            </a:r>
          </a:p>
          <a:p>
            <a:pPr lvl="1"/>
            <a:r>
              <a:rPr lang="pt-BR" dirty="0" smtClean="0"/>
              <a:t> </a:t>
            </a:r>
            <a:r>
              <a:rPr lang="pt-BR" dirty="0"/>
              <a:t>Em terceiro lugar, a informação encontrada pode ser redundante ou original. A informação redundante encaixa-se naquilo que o usuário já conhece, e ele prontamente a classifica como relevante ou irrelevante. A informação original é nova e amplia o conhecimento, mas pode não corresponder a construção do usuário, exigindo </a:t>
            </a:r>
            <a:r>
              <a:rPr lang="pt-BR" dirty="0" smtClean="0"/>
              <a:t>reconstrução.</a:t>
            </a:r>
          </a:p>
          <a:p>
            <a:pPr lvl="1"/>
            <a:r>
              <a:rPr lang="pt-BR" dirty="0" smtClean="0"/>
              <a:t> </a:t>
            </a:r>
            <a:r>
              <a:rPr lang="pt-BR" dirty="0"/>
              <a:t>Em quarto lugar, o número de possibilidades de uma pesquisa é influenciado pelo estado de espírito do usuário e sua atitude em relação à tarefa de busca. O usuário que esteja num estado de espírito mais investigativo tende a empreender ações mais expansivas, exploratórias, enquanto uma pessoa num estado de espírito mais indicativo prefere ações conclusivas </a:t>
            </a:r>
            <a:endParaRPr lang="pt-BR" dirty="0" smtClean="0"/>
          </a:p>
          <a:p>
            <a:pPr lvl="1"/>
            <a:r>
              <a:rPr lang="pt-BR" dirty="0" smtClean="0"/>
              <a:t>Em </a:t>
            </a:r>
            <a:r>
              <a:rPr lang="pt-BR" dirty="0"/>
              <a:t>quinto lugar, o processo de busca implica uma série de escolhas pessoais, baseadas nas expectativas do usuário sobre que fontes, informações e estratégicas serão eficientes. Assim, os usuários fazem previsões ou desenvolvem expectativas sobre que fontes serão usadas ou não, sobre a </a:t>
            </a:r>
            <a:r>
              <a:rPr lang="pt-BR" dirty="0" err="1"/>
              <a:t>seqüência</a:t>
            </a:r>
            <a:r>
              <a:rPr lang="pt-BR" dirty="0"/>
              <a:t> em que elas serão usadas, e se as informações obtidas serão relevantes ou irrelevantes. A relevância não é absoluta nem constante; pelo contrário, varia consideravelmente de um indivíduo para outro</a:t>
            </a:r>
            <a:r>
              <a:rPr lang="pt-BR" dirty="0" smtClean="0"/>
              <a:t>.</a:t>
            </a:r>
          </a:p>
          <a:p>
            <a:pPr lvl="1"/>
            <a:r>
              <a:rPr lang="pt-BR" dirty="0" smtClean="0"/>
              <a:t>Finalmente</a:t>
            </a:r>
            <a:r>
              <a:rPr lang="pt-BR" dirty="0"/>
              <a:t>, o interesse e a motivação do usuário crescem à medida que a busca prossegue. O interesse é maior nos últimos estágios do processo, quando o usuário já definiu o foco da pesquisa e já tem compreensão suficiente do tópico para se engajar na busca </a:t>
            </a:r>
            <a:endParaRPr lang="pt-BR" dirty="0"/>
          </a:p>
        </p:txBody>
      </p:sp>
    </p:spTree>
    <p:extLst>
      <p:ext uri="{BB962C8B-B14F-4D97-AF65-F5344CB8AC3E}">
        <p14:creationId xmlns:p14="http://schemas.microsoft.com/office/powerpoint/2010/main" val="931399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Dimensões cognitivas, emocionais e situacionais de uso da informação</a:t>
            </a:r>
          </a:p>
        </p:txBody>
      </p:sp>
      <p:sp>
        <p:nvSpPr>
          <p:cNvPr id="3" name="Espaço Reservado para Conteúdo 2"/>
          <p:cNvSpPr>
            <a:spLocks noGrp="1"/>
          </p:cNvSpPr>
          <p:nvPr>
            <p:ph idx="1"/>
          </p:nvPr>
        </p:nvSpPr>
        <p:spPr>
          <a:xfrm>
            <a:off x="838200" y="1825624"/>
            <a:ext cx="10515600" cy="5032375"/>
          </a:xfrm>
        </p:spPr>
        <p:txBody>
          <a:bodyPr>
            <a:normAutofit lnSpcReduction="10000"/>
          </a:bodyPr>
          <a:lstStyle/>
          <a:p>
            <a:r>
              <a:rPr lang="pt-BR" dirty="0"/>
              <a:t>Em resumo, o vazio </a:t>
            </a:r>
            <a:r>
              <a:rPr lang="pt-BR" dirty="0" err="1"/>
              <a:t>cogntivo</a:t>
            </a:r>
            <a:r>
              <a:rPr lang="pt-BR" dirty="0"/>
              <a:t>, ou incerteza, que impulsiona o processo de busca, é acompanhado de diferentes estados emocionais. </a:t>
            </a:r>
            <a:endParaRPr lang="pt-BR" dirty="0" smtClean="0"/>
          </a:p>
          <a:p>
            <a:r>
              <a:rPr lang="pt-BR" dirty="0" smtClean="0"/>
              <a:t>Nos </a:t>
            </a:r>
            <a:r>
              <a:rPr lang="pt-BR" dirty="0"/>
              <a:t>primeiros estágios da busca de informação, a incerteza e a falta de conhecimento provocam ansiedade, confusão, frustração e dúvida</a:t>
            </a:r>
            <a:r>
              <a:rPr lang="pt-BR" dirty="0" smtClean="0"/>
              <a:t>.</a:t>
            </a:r>
          </a:p>
          <a:p>
            <a:r>
              <a:rPr lang="pt-BR" dirty="0" smtClean="0"/>
              <a:t> </a:t>
            </a:r>
            <a:r>
              <a:rPr lang="pt-BR" dirty="0"/>
              <a:t>À medida que o processo se desenvolve, a confiança cresce e surge um sentimento de satisfação, se a busca foi um sucesso. </a:t>
            </a:r>
            <a:endParaRPr lang="pt-BR" dirty="0" smtClean="0"/>
          </a:p>
          <a:p>
            <a:r>
              <a:rPr lang="pt-BR" dirty="0" smtClean="0"/>
              <a:t>Esses </a:t>
            </a:r>
            <a:r>
              <a:rPr lang="pt-BR" dirty="0"/>
              <a:t>estados emocionais motivam e determinam a maneira como o indivíduo processa e usa a informação. As reações emocionais influenciam e são influenciadas pela capacidade do usuário de construir significado, focalizar a busca, distinguir informações relevantes e irrelevantes, lidar com o emocional e as expectativas e aprofundar seu interesse na pesquisa</a:t>
            </a:r>
            <a:endParaRPr lang="pt-BR" dirty="0"/>
          </a:p>
        </p:txBody>
      </p:sp>
    </p:spTree>
    <p:extLst>
      <p:ext uri="{BB962C8B-B14F-4D97-AF65-F5344CB8AC3E}">
        <p14:creationId xmlns:p14="http://schemas.microsoft.com/office/powerpoint/2010/main" val="3300254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Comportamentos de busca e uso da </a:t>
            </a:r>
            <a:r>
              <a:rPr lang="pt-BR" dirty="0" smtClean="0"/>
              <a:t>informação</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a:t>Os elementos do ambiente de uso da informação podem ser agrupados em quatro categorias: </a:t>
            </a:r>
            <a:endParaRPr lang="pt-BR" dirty="0" smtClean="0"/>
          </a:p>
          <a:p>
            <a:pPr lvl="1"/>
            <a:r>
              <a:rPr lang="pt-BR" dirty="0" smtClean="0"/>
              <a:t>grupos </a:t>
            </a:r>
            <a:r>
              <a:rPr lang="pt-BR" dirty="0"/>
              <a:t>de pessoas, </a:t>
            </a:r>
            <a:endParaRPr lang="pt-BR" dirty="0" smtClean="0"/>
          </a:p>
          <a:p>
            <a:pPr lvl="1"/>
            <a:r>
              <a:rPr lang="pt-BR" dirty="0" smtClean="0"/>
              <a:t>dimensões </a:t>
            </a:r>
            <a:r>
              <a:rPr lang="pt-BR" dirty="0"/>
              <a:t>do problema, </a:t>
            </a:r>
            <a:endParaRPr lang="pt-BR" dirty="0" smtClean="0"/>
          </a:p>
          <a:p>
            <a:pPr lvl="1"/>
            <a:r>
              <a:rPr lang="pt-BR" dirty="0" smtClean="0"/>
              <a:t>ambiente </a:t>
            </a:r>
            <a:r>
              <a:rPr lang="pt-BR" dirty="0"/>
              <a:t>de </a:t>
            </a:r>
            <a:r>
              <a:rPr lang="pt-BR" dirty="0" smtClean="0"/>
              <a:t>trabalho</a:t>
            </a:r>
          </a:p>
          <a:p>
            <a:pPr lvl="1"/>
            <a:r>
              <a:rPr lang="pt-BR" dirty="0" smtClean="0"/>
              <a:t>pressupostos </a:t>
            </a:r>
            <a:r>
              <a:rPr lang="pt-BR" dirty="0"/>
              <a:t>para a solução dos problemas </a:t>
            </a:r>
            <a:endParaRPr lang="pt-BR" dirty="0"/>
          </a:p>
          <a:p>
            <a:r>
              <a:rPr lang="pt-BR" dirty="0" smtClean="0"/>
              <a:t>Os </a:t>
            </a:r>
            <a:r>
              <a:rPr lang="pt-BR" dirty="0"/>
              <a:t>grupos de pessoas têm pressupostos e atitudes comuns sobre a natureza de seu trabalho que influenciam seu comportamento na busca da informação. Esses pressupostos podem ser aprendidos formalmente, por meio de educação ou treinamento profissional, ou assimilados informalmente por meio, por exemplo, da participação num grupo ou sociedade</a:t>
            </a:r>
            <a:endParaRPr lang="pt-BR" dirty="0"/>
          </a:p>
        </p:txBody>
      </p:sp>
    </p:spTree>
    <p:extLst>
      <p:ext uri="{BB962C8B-B14F-4D97-AF65-F5344CB8AC3E}">
        <p14:creationId xmlns:p14="http://schemas.microsoft.com/office/powerpoint/2010/main" val="1343863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Comportamentos de busca e uso da </a:t>
            </a:r>
            <a:r>
              <a:rPr lang="pt-BR" dirty="0" smtClean="0"/>
              <a:t>informação</a:t>
            </a:r>
            <a:endParaRPr lang="pt-BR" dirty="0"/>
          </a:p>
        </p:txBody>
      </p:sp>
      <p:pic>
        <p:nvPicPr>
          <p:cNvPr id="5" name="Imagem 4"/>
          <p:cNvPicPr>
            <a:picLocks noChangeAspect="1"/>
          </p:cNvPicPr>
          <p:nvPr/>
        </p:nvPicPr>
        <p:blipFill>
          <a:blip r:embed="rId2"/>
          <a:stretch>
            <a:fillRect/>
          </a:stretch>
        </p:blipFill>
        <p:spPr>
          <a:xfrm>
            <a:off x="2040035" y="1904756"/>
            <a:ext cx="7837114" cy="4483166"/>
          </a:xfrm>
          <a:prstGeom prst="rect">
            <a:avLst/>
          </a:prstGeom>
        </p:spPr>
      </p:pic>
    </p:spTree>
    <p:extLst>
      <p:ext uri="{BB962C8B-B14F-4D97-AF65-F5344CB8AC3E}">
        <p14:creationId xmlns:p14="http://schemas.microsoft.com/office/powerpoint/2010/main" val="567578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Comportamentos de busca e uso da informação</a:t>
            </a:r>
          </a:p>
        </p:txBody>
      </p:sp>
      <p:sp>
        <p:nvSpPr>
          <p:cNvPr id="3" name="Espaço Reservado para Conteúdo 2"/>
          <p:cNvSpPr>
            <a:spLocks noGrp="1"/>
          </p:cNvSpPr>
          <p:nvPr>
            <p:ph idx="1"/>
          </p:nvPr>
        </p:nvSpPr>
        <p:spPr/>
        <p:txBody>
          <a:bodyPr/>
          <a:lstStyle/>
          <a:p>
            <a:r>
              <a:rPr lang="pt-BR" dirty="0"/>
              <a:t>Assim, as percepções e previsões das pessoas controlam indiretamente a extensão e a profundidade de sua busca de informação, inclusive o tempo e o esforço gastos na busca, onde buscar, como a informação encontrada deve ser filtrada e quanta informação, e de que tipo é necessária </a:t>
            </a:r>
            <a:endParaRPr lang="pt-BR" dirty="0" smtClean="0"/>
          </a:p>
          <a:p>
            <a:r>
              <a:rPr lang="pt-BR" dirty="0" smtClean="0"/>
              <a:t>Em </a:t>
            </a:r>
            <a:r>
              <a:rPr lang="pt-BR" dirty="0"/>
              <a:t>termos estruturais, o ambiente de uso da informação é parte da estrutura organizacional que contém as regras e recursos que afetam o comportamento dos membros da organização em relação à informação. </a:t>
            </a:r>
            <a:endParaRPr lang="pt-BR" dirty="0"/>
          </a:p>
        </p:txBody>
      </p:sp>
    </p:spTree>
    <p:extLst>
      <p:ext uri="{BB962C8B-B14F-4D97-AF65-F5344CB8AC3E}">
        <p14:creationId xmlns:p14="http://schemas.microsoft.com/office/powerpoint/2010/main" val="3401606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veremos nessa aula</a:t>
            </a:r>
            <a:endParaRPr lang="pt-BR" dirty="0"/>
          </a:p>
        </p:txBody>
      </p:sp>
      <p:sp>
        <p:nvSpPr>
          <p:cNvPr id="3" name="Espaço Reservado para Conteúdo 2"/>
          <p:cNvSpPr>
            <a:spLocks noGrp="1"/>
          </p:cNvSpPr>
          <p:nvPr>
            <p:ph idx="1"/>
          </p:nvPr>
        </p:nvSpPr>
        <p:spPr/>
        <p:txBody>
          <a:bodyPr>
            <a:normAutofit fontScale="85000" lnSpcReduction="20000"/>
          </a:bodyPr>
          <a:lstStyle/>
          <a:p>
            <a:r>
              <a:rPr lang="pt-BR" dirty="0" smtClean="0"/>
              <a:t>Mapeamento da pesquisa sobre usos e necessidades de informação: </a:t>
            </a:r>
          </a:p>
          <a:p>
            <a:pPr lvl="1"/>
            <a:r>
              <a:rPr lang="pt-BR" dirty="0" smtClean="0"/>
              <a:t>como as pessoas usam a informação? </a:t>
            </a:r>
          </a:p>
          <a:p>
            <a:pPr lvl="1"/>
            <a:r>
              <a:rPr lang="pt-BR" dirty="0" smtClean="0"/>
              <a:t>como podemos usar modelos de análise para entender suas necessidades?</a:t>
            </a:r>
          </a:p>
          <a:p>
            <a:r>
              <a:rPr lang="pt-BR" dirty="0" smtClean="0"/>
              <a:t>Análise de pesquisas sobre modelos multifacetados de uso da informação:</a:t>
            </a:r>
          </a:p>
          <a:p>
            <a:pPr lvl="1"/>
            <a:r>
              <a:rPr lang="pt-BR" dirty="0" smtClean="0"/>
              <a:t>As várias dimensões sociais de análise que devem ser consideradas quando pensamos sobre como as pessoas usam a informação;</a:t>
            </a:r>
          </a:p>
          <a:p>
            <a:r>
              <a:rPr lang="pt-BR" dirty="0" smtClean="0"/>
              <a:t>Dimensões cognitivas, emocionais e situacionais de uso da informação:</a:t>
            </a:r>
          </a:p>
          <a:p>
            <a:pPr lvl="1"/>
            <a:r>
              <a:rPr lang="pt-BR" dirty="0" smtClean="0"/>
              <a:t>As principais dimensões que devemos prestar atenção e que influem o modo como as pessoas usam a informação;</a:t>
            </a:r>
          </a:p>
          <a:p>
            <a:r>
              <a:rPr lang="pt-BR" dirty="0" smtClean="0"/>
              <a:t>Comportamentos de busca e uso da informação:</a:t>
            </a:r>
          </a:p>
          <a:p>
            <a:pPr lvl="1"/>
            <a:r>
              <a:rPr lang="pt-BR" dirty="0" smtClean="0"/>
              <a:t>Resultado de algumas pesquisas sobre como as pessoas se comportam e usam a informação</a:t>
            </a:r>
          </a:p>
          <a:p>
            <a:r>
              <a:rPr lang="pt-BR" dirty="0" smtClean="0"/>
              <a:t>Um modelo de uso da informação:</a:t>
            </a:r>
          </a:p>
          <a:p>
            <a:pPr lvl="1"/>
            <a:r>
              <a:rPr lang="pt-BR" dirty="0" smtClean="0"/>
              <a:t>Síntese das pesquisas nessa área. </a:t>
            </a:r>
            <a:endParaRPr lang="pt-BR" dirty="0"/>
          </a:p>
        </p:txBody>
      </p:sp>
    </p:spTree>
    <p:extLst>
      <p:ext uri="{BB962C8B-B14F-4D97-AF65-F5344CB8AC3E}">
        <p14:creationId xmlns:p14="http://schemas.microsoft.com/office/powerpoint/2010/main" val="2827635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Comportamentos de busca e uso da informação</a:t>
            </a:r>
          </a:p>
        </p:txBody>
      </p:sp>
      <p:sp>
        <p:nvSpPr>
          <p:cNvPr id="3" name="Espaço Reservado para Conteúdo 2"/>
          <p:cNvSpPr>
            <a:spLocks noGrp="1"/>
          </p:cNvSpPr>
          <p:nvPr>
            <p:ph idx="1"/>
          </p:nvPr>
        </p:nvSpPr>
        <p:spPr/>
        <p:txBody>
          <a:bodyPr>
            <a:normAutofit fontScale="92500" lnSpcReduction="10000"/>
          </a:bodyPr>
          <a:lstStyle/>
          <a:p>
            <a:r>
              <a:rPr lang="pt-BR" dirty="0"/>
              <a:t>O resultado do uso da informação é uma mudança no estado de conhecimento do indivíduo ou de sua capacidade de agir. </a:t>
            </a:r>
            <a:endParaRPr lang="pt-BR" dirty="0" smtClean="0"/>
          </a:p>
          <a:p>
            <a:r>
              <a:rPr lang="pt-BR" dirty="0" smtClean="0"/>
              <a:t>Portanto</a:t>
            </a:r>
            <a:r>
              <a:rPr lang="pt-BR" dirty="0"/>
              <a:t>, o uso da informação envolve a seleção e o processamento da informação, de modo a responder a uma pergunta, resolver um problema, tomar uma decisão, negociar uma posição ou entender uma situação. </a:t>
            </a:r>
            <a:endParaRPr lang="pt-BR" dirty="0" smtClean="0"/>
          </a:p>
          <a:p>
            <a:r>
              <a:rPr lang="pt-BR" dirty="0" smtClean="0"/>
              <a:t>Se </a:t>
            </a:r>
            <a:r>
              <a:rPr lang="pt-BR" dirty="0"/>
              <a:t>uma informação vai ser selecionada ou ignorada depende em larga medida de sua relevância para o esclarecimento da questão ou solução do problema. </a:t>
            </a:r>
            <a:endParaRPr lang="pt-BR" dirty="0" smtClean="0"/>
          </a:p>
          <a:p>
            <a:r>
              <a:rPr lang="pt-BR" dirty="0" smtClean="0"/>
              <a:t>Em </a:t>
            </a:r>
            <a:r>
              <a:rPr lang="pt-BR" dirty="0"/>
              <a:t>geral, a relevância é considerada um bom indicador do uso da informação, e a relação entre relevância e uso foi explorada de muitas formas, tanto da perspectiva do sistema quanto da perspectiva do usuário</a:t>
            </a:r>
            <a:endParaRPr lang="pt-BR" dirty="0"/>
          </a:p>
        </p:txBody>
      </p:sp>
    </p:spTree>
    <p:extLst>
      <p:ext uri="{BB962C8B-B14F-4D97-AF65-F5344CB8AC3E}">
        <p14:creationId xmlns:p14="http://schemas.microsoft.com/office/powerpoint/2010/main" val="1757936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Comportamentos de busca e uso da informação</a:t>
            </a:r>
          </a:p>
        </p:txBody>
      </p:sp>
      <p:sp>
        <p:nvSpPr>
          <p:cNvPr id="3" name="Espaço Reservado para Conteúdo 2"/>
          <p:cNvSpPr>
            <a:spLocks noGrp="1"/>
          </p:cNvSpPr>
          <p:nvPr>
            <p:ph idx="1"/>
          </p:nvPr>
        </p:nvSpPr>
        <p:spPr/>
        <p:txBody>
          <a:bodyPr>
            <a:normAutofit/>
          </a:bodyPr>
          <a:lstStyle/>
          <a:p>
            <a:pPr lvl="0"/>
            <a:r>
              <a:rPr lang="pt-BR" dirty="0"/>
              <a:t>De uma perspectiva humana portanto, a relevância é:</a:t>
            </a:r>
            <a:endParaRPr lang="pt-BR" sz="4000" dirty="0"/>
          </a:p>
          <a:p>
            <a:pPr lvl="1"/>
            <a:r>
              <a:rPr lang="pt-BR" dirty="0"/>
              <a:t>Subjetiva</a:t>
            </a:r>
            <a:endParaRPr lang="pt-BR" sz="3600" dirty="0"/>
          </a:p>
          <a:p>
            <a:pPr lvl="1"/>
            <a:r>
              <a:rPr lang="pt-BR" dirty="0"/>
              <a:t>Cognitiva</a:t>
            </a:r>
            <a:endParaRPr lang="pt-BR" sz="3600" dirty="0"/>
          </a:p>
          <a:p>
            <a:pPr lvl="1"/>
            <a:r>
              <a:rPr lang="pt-BR" dirty="0"/>
              <a:t>Situacional</a:t>
            </a:r>
            <a:endParaRPr lang="pt-BR" sz="3600" dirty="0"/>
          </a:p>
          <a:p>
            <a:pPr lvl="1"/>
            <a:r>
              <a:rPr lang="pt-BR" dirty="0" err="1"/>
              <a:t>Multidimencional</a:t>
            </a:r>
            <a:endParaRPr lang="pt-BR" sz="3600" dirty="0"/>
          </a:p>
          <a:p>
            <a:pPr lvl="1"/>
            <a:r>
              <a:rPr lang="pt-BR" dirty="0" smtClean="0"/>
              <a:t>Dinâmica</a:t>
            </a:r>
          </a:p>
          <a:p>
            <a:pPr lvl="1"/>
            <a:r>
              <a:rPr lang="pt-BR" dirty="0" smtClean="0"/>
              <a:t>Mensurável</a:t>
            </a:r>
            <a:endParaRPr lang="pt-BR" dirty="0"/>
          </a:p>
        </p:txBody>
      </p:sp>
    </p:spTree>
    <p:extLst>
      <p:ext uri="{BB962C8B-B14F-4D97-AF65-F5344CB8AC3E}">
        <p14:creationId xmlns:p14="http://schemas.microsoft.com/office/powerpoint/2010/main" val="2784242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Comportamentos de busca e uso da informação</a:t>
            </a:r>
          </a:p>
        </p:txBody>
      </p:sp>
      <p:sp>
        <p:nvSpPr>
          <p:cNvPr id="3" name="Espaço Reservado para Conteúdo 2"/>
          <p:cNvSpPr>
            <a:spLocks noGrp="1"/>
          </p:cNvSpPr>
          <p:nvPr>
            <p:ph idx="1"/>
          </p:nvPr>
        </p:nvSpPr>
        <p:spPr>
          <a:xfrm>
            <a:off x="838200" y="1825625"/>
            <a:ext cx="10515600" cy="4768358"/>
          </a:xfrm>
        </p:spPr>
        <p:txBody>
          <a:bodyPr>
            <a:normAutofit fontScale="70000" lnSpcReduction="20000"/>
          </a:bodyPr>
          <a:lstStyle/>
          <a:p>
            <a:pPr lvl="0"/>
            <a:r>
              <a:rPr lang="pt-BR" dirty="0"/>
              <a:t>Primeiro, o uso da informação é construído, porque é o indivíduo que insufla significado e energia à informação fria. </a:t>
            </a:r>
            <a:endParaRPr lang="pt-BR" dirty="0" smtClean="0"/>
          </a:p>
          <a:p>
            <a:pPr lvl="1"/>
            <a:r>
              <a:rPr lang="pt-BR" dirty="0" smtClean="0"/>
              <a:t>A </a:t>
            </a:r>
            <a:r>
              <a:rPr lang="pt-BR" dirty="0"/>
              <a:t>maneira como a informação ganha forma e propósito depende das estruturas cognitivas e emocionais do indivíduo. </a:t>
            </a:r>
            <a:endParaRPr lang="pt-BR" dirty="0" smtClean="0"/>
          </a:p>
          <a:p>
            <a:pPr lvl="1"/>
            <a:r>
              <a:rPr lang="pt-BR" dirty="0" err="1" smtClean="0"/>
              <a:t>Cogitivamente</a:t>
            </a:r>
            <a:r>
              <a:rPr lang="pt-BR" dirty="0"/>
              <a:t>, o indivíduo constitui uma situação problemática, especificando limites, objetivos, meios, fatos, objetos, relacionamentos, etc., de modo a delinear um espaço onde buscara informação. </a:t>
            </a:r>
            <a:endParaRPr lang="pt-BR" dirty="0" smtClean="0"/>
          </a:p>
          <a:p>
            <a:pPr lvl="1"/>
            <a:r>
              <a:rPr lang="pt-BR" dirty="0" smtClean="0"/>
              <a:t>Emocionalmente</a:t>
            </a:r>
            <a:r>
              <a:rPr lang="pt-BR" dirty="0"/>
              <a:t>, os sentimentos alertam o indivíduo aprestar atenção certos sinais especialmente importantes e a preferir e selecionar certas fontes, mensagens e táticas de busca de informação com base nos sentimentos resultantes de experiências passadas com fontes e métodos semelhantes. </a:t>
            </a:r>
            <a:endParaRPr lang="pt-BR" dirty="0" smtClean="0"/>
          </a:p>
          <a:p>
            <a:pPr lvl="0"/>
            <a:r>
              <a:rPr lang="pt-BR" dirty="0" smtClean="0"/>
              <a:t>Em </a:t>
            </a:r>
            <a:r>
              <a:rPr lang="pt-BR" dirty="0"/>
              <a:t>segundo lugar, o uso da informação é situacional. </a:t>
            </a:r>
            <a:endParaRPr lang="pt-BR" dirty="0" smtClean="0"/>
          </a:p>
          <a:p>
            <a:pPr lvl="1"/>
            <a:r>
              <a:rPr lang="pt-BR" dirty="0" smtClean="0"/>
              <a:t>O </a:t>
            </a:r>
            <a:r>
              <a:rPr lang="pt-BR" dirty="0"/>
              <a:t>meio social ou profissional ao qual o indivíduo pertence, a estrutura dos problemas enfrentados pelo grupo, o ambiente onde os grupos vivem ou trabalham e o modo de resolver os problemas – tudo isso se combina para estabelecer um contexto para o uso da informação. </a:t>
            </a:r>
            <a:endParaRPr lang="pt-BR" dirty="0" smtClean="0"/>
          </a:p>
          <a:p>
            <a:pPr lvl="1"/>
            <a:r>
              <a:rPr lang="pt-BR" dirty="0" smtClean="0"/>
              <a:t>O </a:t>
            </a:r>
            <a:r>
              <a:rPr lang="pt-BR" dirty="0"/>
              <a:t>contexto define normas, convenções e práticas que moldam os comportamentos por meio dos quais a informação torna-se útil </a:t>
            </a:r>
            <a:endParaRPr lang="pt-BR" dirty="0"/>
          </a:p>
          <a:p>
            <a:r>
              <a:rPr lang="pt-BR" dirty="0" smtClean="0"/>
              <a:t>Em </a:t>
            </a:r>
            <a:r>
              <a:rPr lang="pt-BR" dirty="0"/>
              <a:t>terceiro lugar, o uso da informação é dinâmico em dois sentidos complementares</a:t>
            </a:r>
            <a:r>
              <a:rPr lang="pt-BR" dirty="0" smtClean="0"/>
              <a:t>.</a:t>
            </a:r>
          </a:p>
          <a:p>
            <a:pPr lvl="1"/>
            <a:r>
              <a:rPr lang="pt-BR" dirty="0" smtClean="0"/>
              <a:t> </a:t>
            </a:r>
            <a:r>
              <a:rPr lang="pt-BR" dirty="0"/>
              <a:t>A necessidade, a busca e o uso da informação ocorrem em ciclos recorrentes, que interagem sem ordem predeterminada, de modo que, de fora, o processo muitas vezes parece caótico e aleatório. </a:t>
            </a:r>
            <a:endParaRPr lang="pt-BR" dirty="0" smtClean="0"/>
          </a:p>
          <a:p>
            <a:pPr lvl="1"/>
            <a:r>
              <a:rPr lang="pt-BR" dirty="0" smtClean="0"/>
              <a:t>O </a:t>
            </a:r>
            <a:r>
              <a:rPr lang="pt-BR" dirty="0"/>
              <a:t>processo de busca e uso da informação também é dinâmico na maneira como interage com os elementos cognitivos, emocionais e situacionais do ambiente</a:t>
            </a:r>
            <a:endParaRPr lang="pt-BR" dirty="0"/>
          </a:p>
        </p:txBody>
      </p:sp>
    </p:spTree>
    <p:extLst>
      <p:ext uri="{BB962C8B-B14F-4D97-AF65-F5344CB8AC3E}">
        <p14:creationId xmlns:p14="http://schemas.microsoft.com/office/powerpoint/2010/main" val="646730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Um modelo de uso da </a:t>
            </a:r>
            <a:r>
              <a:rPr lang="pt-BR" dirty="0" smtClean="0"/>
              <a:t>informação</a:t>
            </a:r>
            <a:endParaRPr lang="pt-BR" dirty="0"/>
          </a:p>
        </p:txBody>
      </p:sp>
      <p:pic>
        <p:nvPicPr>
          <p:cNvPr id="4" name="Imagem 3"/>
          <p:cNvPicPr>
            <a:picLocks noChangeAspect="1"/>
          </p:cNvPicPr>
          <p:nvPr/>
        </p:nvPicPr>
        <p:blipFill>
          <a:blip r:embed="rId2"/>
          <a:stretch>
            <a:fillRect/>
          </a:stretch>
        </p:blipFill>
        <p:spPr>
          <a:xfrm>
            <a:off x="2826290" y="1237503"/>
            <a:ext cx="5789676" cy="5620497"/>
          </a:xfrm>
          <a:prstGeom prst="rect">
            <a:avLst/>
          </a:prstGeom>
        </p:spPr>
      </p:pic>
    </p:spTree>
    <p:extLst>
      <p:ext uri="{BB962C8B-B14F-4D97-AF65-F5344CB8AC3E}">
        <p14:creationId xmlns:p14="http://schemas.microsoft.com/office/powerpoint/2010/main" val="287383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Mapeamento da pesquisa sobre usos e necessidades de informação</a:t>
            </a:r>
          </a:p>
        </p:txBody>
      </p:sp>
      <p:sp>
        <p:nvSpPr>
          <p:cNvPr id="3" name="Espaço Reservado para Conteúdo 2"/>
          <p:cNvSpPr>
            <a:spLocks noGrp="1"/>
          </p:cNvSpPr>
          <p:nvPr>
            <p:ph idx="1"/>
          </p:nvPr>
        </p:nvSpPr>
        <p:spPr/>
        <p:txBody>
          <a:bodyPr>
            <a:normAutofit/>
          </a:bodyPr>
          <a:lstStyle/>
          <a:p>
            <a:r>
              <a:rPr lang="pt-BR" dirty="0"/>
              <a:t>“[...] que a informação e o insight nascem no coração e na mente dos indivíduos, e que a busca e o uso da informação são um processo dinâmico e socialmente desordenado que se desdobra em camadas de contingências </a:t>
            </a:r>
            <a:r>
              <a:rPr lang="pt-BR" b="1" dirty="0"/>
              <a:t>cognitivas, emocionais e situacionais </a:t>
            </a:r>
            <a:r>
              <a:rPr lang="pt-BR" dirty="0"/>
              <a:t>[...] </a:t>
            </a:r>
            <a:endParaRPr lang="pt-BR" dirty="0" smtClean="0"/>
          </a:p>
          <a:p>
            <a:r>
              <a:rPr lang="pt-BR" dirty="0" smtClean="0"/>
              <a:t>A </a:t>
            </a:r>
            <a:r>
              <a:rPr lang="pt-BR" dirty="0"/>
              <a:t>busca e o processamento da informação são fundamentais em muitos sistemas sociais e atividades humanas, e a análise das necessidades e dos uso da informação vem se tornando um componente cada vez mais importante da pesquisa em áreas </a:t>
            </a:r>
            <a:r>
              <a:rPr lang="pt-BR" dirty="0" smtClean="0"/>
              <a:t>como:</a:t>
            </a:r>
          </a:p>
          <a:p>
            <a:pPr lvl="1"/>
            <a:r>
              <a:rPr lang="pt-BR" dirty="0" smtClean="0"/>
              <a:t> </a:t>
            </a:r>
            <a:r>
              <a:rPr lang="pt-BR" dirty="0"/>
              <a:t>psicologia cognitiva, estudo da comunicação, difusão de inovações, recuperação da informação, sistemas de informação, tomada de decisões e aprendizagem organizacional”</a:t>
            </a:r>
            <a:endParaRPr lang="pt-BR" dirty="0"/>
          </a:p>
        </p:txBody>
      </p:sp>
    </p:spTree>
    <p:extLst>
      <p:ext uri="{BB962C8B-B14F-4D97-AF65-F5344CB8AC3E}">
        <p14:creationId xmlns:p14="http://schemas.microsoft.com/office/powerpoint/2010/main" val="1258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Mapeamento da pesquisa sobre usos e necessidades de informação</a:t>
            </a:r>
          </a:p>
        </p:txBody>
      </p:sp>
      <p:sp>
        <p:nvSpPr>
          <p:cNvPr id="3" name="Espaço Reservado para Conteúdo 2"/>
          <p:cNvSpPr>
            <a:spLocks noGrp="1"/>
          </p:cNvSpPr>
          <p:nvPr>
            <p:ph idx="1"/>
          </p:nvPr>
        </p:nvSpPr>
        <p:spPr/>
        <p:txBody>
          <a:bodyPr/>
          <a:lstStyle/>
          <a:p>
            <a:r>
              <a:rPr lang="pt-BR" dirty="0"/>
              <a:t>O valor da informação, reside no </a:t>
            </a:r>
            <a:r>
              <a:rPr lang="pt-BR" sz="4400" b="1" dirty="0"/>
              <a:t>relacionamento</a:t>
            </a:r>
            <a:r>
              <a:rPr lang="pt-BR" dirty="0"/>
              <a:t> que o usuário constrói entre si mesmo e determinada informação. </a:t>
            </a:r>
            <a:endParaRPr lang="pt-BR" dirty="0" smtClean="0"/>
          </a:p>
          <a:p>
            <a:r>
              <a:rPr lang="pt-BR" dirty="0" smtClean="0"/>
              <a:t>Assim</a:t>
            </a:r>
            <a:r>
              <a:rPr lang="pt-BR" dirty="0"/>
              <a:t>, a informação só é útil quando o usuário </a:t>
            </a:r>
            <a:r>
              <a:rPr lang="pt-BR" sz="4000" b="1" dirty="0"/>
              <a:t>infunde-lhe significado</a:t>
            </a:r>
            <a:r>
              <a:rPr lang="pt-BR" dirty="0"/>
              <a:t>, e a mesma informação objetiva pode receber diferentes </a:t>
            </a:r>
            <a:r>
              <a:rPr lang="pt-BR" sz="4000" b="1" dirty="0"/>
              <a:t>significados subjetivos </a:t>
            </a:r>
            <a:r>
              <a:rPr lang="pt-BR" dirty="0"/>
              <a:t>de diferentes indivíduos</a:t>
            </a:r>
            <a:endParaRPr lang="pt-BR" dirty="0"/>
          </a:p>
        </p:txBody>
      </p:sp>
    </p:spTree>
    <p:extLst>
      <p:ext uri="{BB962C8B-B14F-4D97-AF65-F5344CB8AC3E}">
        <p14:creationId xmlns:p14="http://schemas.microsoft.com/office/powerpoint/2010/main" val="87190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Mapeamento da pesquisa sobre usos e necessidades de informação</a:t>
            </a:r>
          </a:p>
        </p:txBody>
      </p:sp>
      <p:sp>
        <p:nvSpPr>
          <p:cNvPr id="3" name="Espaço Reservado para Conteúdo 2"/>
          <p:cNvSpPr>
            <a:spLocks noGrp="1"/>
          </p:cNvSpPr>
          <p:nvPr>
            <p:ph idx="1"/>
          </p:nvPr>
        </p:nvSpPr>
        <p:spPr/>
        <p:txBody>
          <a:bodyPr>
            <a:normAutofit fontScale="92500" lnSpcReduction="20000"/>
          </a:bodyPr>
          <a:lstStyle/>
          <a:p>
            <a:r>
              <a:rPr lang="pt-BR" dirty="0" err="1"/>
              <a:t>Caplan</a:t>
            </a:r>
            <a:r>
              <a:rPr lang="pt-BR" dirty="0"/>
              <a:t> et al. investigaram o uso da informação proveniente de pesquisas no campo das ciências sociais na formulação de políticas governamentais [...] </a:t>
            </a:r>
            <a:endParaRPr lang="pt-BR" dirty="0" smtClean="0"/>
          </a:p>
          <a:p>
            <a:r>
              <a:rPr lang="pt-BR" dirty="0" smtClean="0"/>
              <a:t>A </a:t>
            </a:r>
            <a:r>
              <a:rPr lang="pt-BR" dirty="0"/>
              <a:t>natureza e a extensão do uso da informação também eram influenciadas pelo estilo cognitivo dos participantes. Três estilos foram identificados. </a:t>
            </a:r>
            <a:endParaRPr lang="pt-BR" dirty="0" smtClean="0"/>
          </a:p>
          <a:p>
            <a:pPr lvl="1"/>
            <a:r>
              <a:rPr lang="pt-BR" dirty="0" smtClean="0"/>
              <a:t>Aqueles </a:t>
            </a:r>
            <a:r>
              <a:rPr lang="pt-BR" dirty="0"/>
              <a:t>que tinham um </a:t>
            </a:r>
            <a:r>
              <a:rPr lang="pt-BR" sz="4800" b="1" dirty="0"/>
              <a:t>estilo clínico </a:t>
            </a:r>
            <a:r>
              <a:rPr lang="pt-BR" dirty="0"/>
              <a:t>conseguiam analisar a lógica interna objetiva ou científica de uma questão, assim como suas implicações ideológicas. </a:t>
            </a:r>
            <a:endParaRPr lang="pt-BR" dirty="0" smtClean="0"/>
          </a:p>
          <a:p>
            <a:pPr lvl="1"/>
            <a:r>
              <a:rPr lang="pt-BR" dirty="0" smtClean="0"/>
              <a:t>Aqueles </a:t>
            </a:r>
            <a:r>
              <a:rPr lang="pt-BR" dirty="0"/>
              <a:t>que possuíam um </a:t>
            </a:r>
            <a:r>
              <a:rPr lang="pt-BR" sz="3900" b="1" dirty="0"/>
              <a:t>estilo acadêmico </a:t>
            </a:r>
            <a:r>
              <a:rPr lang="pt-BR" dirty="0"/>
              <a:t>concentravam-se na lógica interna das questões. </a:t>
            </a:r>
            <a:endParaRPr lang="pt-BR" dirty="0" smtClean="0"/>
          </a:p>
          <a:p>
            <a:pPr lvl="1"/>
            <a:r>
              <a:rPr lang="pt-BR" dirty="0" smtClean="0"/>
              <a:t>Aqueles </a:t>
            </a:r>
            <a:r>
              <a:rPr lang="pt-BR" dirty="0"/>
              <a:t>que tinham um </a:t>
            </a:r>
            <a:r>
              <a:rPr lang="pt-BR" sz="3900" b="1" dirty="0"/>
              <a:t>estilo advocatício </a:t>
            </a:r>
            <a:r>
              <a:rPr lang="pt-BR" dirty="0"/>
              <a:t>tendiam a ignorar a lógica interna e a privilegiar as considerações políticas</a:t>
            </a:r>
            <a:endParaRPr lang="pt-BR" dirty="0"/>
          </a:p>
        </p:txBody>
      </p:sp>
    </p:spTree>
    <p:extLst>
      <p:ext uri="{BB962C8B-B14F-4D97-AF65-F5344CB8AC3E}">
        <p14:creationId xmlns:p14="http://schemas.microsoft.com/office/powerpoint/2010/main" val="20608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Mapeamento da pesquisa sobre usos e necessidades de informação</a:t>
            </a:r>
          </a:p>
        </p:txBody>
      </p:sp>
      <p:sp>
        <p:nvSpPr>
          <p:cNvPr id="3" name="Espaço Reservado para Conteúdo 2"/>
          <p:cNvSpPr>
            <a:spLocks noGrp="1"/>
          </p:cNvSpPr>
          <p:nvPr>
            <p:ph idx="1"/>
          </p:nvPr>
        </p:nvSpPr>
        <p:spPr/>
        <p:txBody>
          <a:bodyPr>
            <a:normAutofit fontScale="92500" lnSpcReduction="20000"/>
          </a:bodyPr>
          <a:lstStyle/>
          <a:p>
            <a:pPr lvl="0"/>
            <a:r>
              <a:rPr lang="pt-BR" dirty="0"/>
              <a:t>Em termos de construção teórica, podemos fazer algumas observações de caráter geral:</a:t>
            </a:r>
          </a:p>
          <a:p>
            <a:pPr lvl="1"/>
            <a:r>
              <a:rPr lang="pt-BR" dirty="0"/>
              <a:t>As necessidades e os usos da informação devem ser examinados dentro do contexto profissional, organizacional e social dos usuários. As necessidades de informação variam de acordo com a profissão ou o grupo social do usuário, suas origens demográficas e os requisitos específicos da tarefa que ele está realizando.</a:t>
            </a:r>
          </a:p>
          <a:p>
            <a:pPr lvl="1"/>
            <a:r>
              <a:rPr lang="pt-BR" dirty="0"/>
              <a:t>Os usuários obtêm informações de muitas e diferentes fontes, formais e informais. As fontes informais, inclusive colegas e contatos pessoais, são quase sempre tão ou mais importantes que as fontes formais, como bibliotecas ou bancos de dados on-line.</a:t>
            </a:r>
          </a:p>
          <a:p>
            <a:pPr lvl="1"/>
            <a:r>
              <a:rPr lang="pt-BR" dirty="0"/>
              <a:t>Um grande número de critérios pode influenciar a seleção e o uso das fontes de informação. As pesquisas descobriram que muitos grupos de usuários preferem fontes locais e acessíveis, que não são, necessariamente, as melhores. Para esses usuários a acessibilidade de uma fonte de informação é mais importante que sua </a:t>
            </a:r>
            <a:r>
              <a:rPr lang="pt-BR" dirty="0" smtClean="0"/>
              <a:t>qualidade</a:t>
            </a:r>
            <a:endParaRPr lang="pt-BR" dirty="0"/>
          </a:p>
        </p:txBody>
      </p:sp>
    </p:spTree>
    <p:extLst>
      <p:ext uri="{BB962C8B-B14F-4D97-AF65-F5344CB8AC3E}">
        <p14:creationId xmlns:p14="http://schemas.microsoft.com/office/powerpoint/2010/main" val="1529545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Análise de pesquisas sobre modelos multifacetados de uso da informação</a:t>
            </a:r>
          </a:p>
        </p:txBody>
      </p:sp>
      <p:sp>
        <p:nvSpPr>
          <p:cNvPr id="3" name="Espaço Reservado para Conteúdo 2"/>
          <p:cNvSpPr>
            <a:spLocks noGrp="1"/>
          </p:cNvSpPr>
          <p:nvPr>
            <p:ph idx="1"/>
          </p:nvPr>
        </p:nvSpPr>
        <p:spPr/>
        <p:txBody>
          <a:bodyPr/>
          <a:lstStyle/>
          <a:p>
            <a:r>
              <a:rPr lang="pt-BR" dirty="0"/>
              <a:t>Um modelo de uso da informação deve englobar a totalidade da experiência humana: </a:t>
            </a:r>
            <a:endParaRPr lang="pt-BR" dirty="0" smtClean="0"/>
          </a:p>
          <a:p>
            <a:pPr lvl="1"/>
            <a:r>
              <a:rPr lang="pt-BR" dirty="0" smtClean="0"/>
              <a:t>os </a:t>
            </a:r>
            <a:r>
              <a:rPr lang="pt-BR" dirty="0"/>
              <a:t>pensamentos, sentimentos, ações e o ambiente onde eles se manifestam. </a:t>
            </a:r>
            <a:endParaRPr lang="pt-BR" dirty="0" smtClean="0"/>
          </a:p>
          <a:p>
            <a:r>
              <a:rPr lang="pt-BR" dirty="0" smtClean="0"/>
              <a:t>Partimos </a:t>
            </a:r>
            <a:r>
              <a:rPr lang="pt-BR" dirty="0"/>
              <a:t>da posição de que se estende no tempo e no espaço; e de que o contexto em que a informação é usada determina de que maneiras e em que medida ela é útil</a:t>
            </a:r>
            <a:endParaRPr lang="pt-BR" dirty="0"/>
          </a:p>
        </p:txBody>
      </p:sp>
    </p:spTree>
    <p:extLst>
      <p:ext uri="{BB962C8B-B14F-4D97-AF65-F5344CB8AC3E}">
        <p14:creationId xmlns:p14="http://schemas.microsoft.com/office/powerpoint/2010/main" val="372619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Análise de pesquisas sobre modelos multifacetados de uso da informação</a:t>
            </a:r>
          </a:p>
        </p:txBody>
      </p:sp>
      <p:sp>
        <p:nvSpPr>
          <p:cNvPr id="3" name="Espaço Reservado para Conteúdo 2"/>
          <p:cNvSpPr>
            <a:spLocks noGrp="1"/>
          </p:cNvSpPr>
          <p:nvPr>
            <p:ph idx="1"/>
          </p:nvPr>
        </p:nvSpPr>
        <p:spPr/>
        <p:txBody>
          <a:bodyPr>
            <a:normAutofit fontScale="85000" lnSpcReduction="10000"/>
          </a:bodyPr>
          <a:lstStyle/>
          <a:p>
            <a:pPr lvl="0"/>
            <a:r>
              <a:rPr lang="pt-BR" dirty="0"/>
              <a:t>um grupo de categorias, rotuladas de paradas de situação, foram desenvolvidas para descrever a maneira pela qual as pessoas </a:t>
            </a:r>
            <a:r>
              <a:rPr lang="pt-BR" dirty="0" err="1"/>
              <a:t>vêem</a:t>
            </a:r>
            <a:r>
              <a:rPr lang="pt-BR" dirty="0"/>
              <a:t> o caminho à sua frente sendo bloqueado. Nessa categoria incluem-se as seguintes situações (adaptadas de </a:t>
            </a:r>
            <a:r>
              <a:rPr lang="pt-BR" dirty="0" err="1"/>
              <a:t>Dervin</a:t>
            </a:r>
            <a:r>
              <a:rPr lang="pt-BR" dirty="0"/>
              <a:t>):</a:t>
            </a:r>
            <a:endParaRPr lang="pt-BR" sz="4000" dirty="0"/>
          </a:p>
          <a:p>
            <a:pPr lvl="1"/>
            <a:r>
              <a:rPr lang="pt-BR" dirty="0"/>
              <a:t>Parada de decisão: na qual a pessoa vê dois ou mais caminhos à sua frente.</a:t>
            </a:r>
            <a:endParaRPr lang="pt-BR" sz="3600" dirty="0"/>
          </a:p>
          <a:p>
            <a:pPr lvl="1"/>
            <a:r>
              <a:rPr lang="pt-BR" dirty="0"/>
              <a:t>Parada de barreira: na qual a pessoa vê uma estrada à sua frente, mas algo ou alguém bloqueia sua passagem.</a:t>
            </a:r>
            <a:endParaRPr lang="pt-BR" sz="3600" dirty="0"/>
          </a:p>
          <a:p>
            <a:pPr lvl="1"/>
            <a:r>
              <a:rPr lang="pt-BR" dirty="0"/>
              <a:t>Parada rotatória: na qual a pessoa não vê nenhum caminho à sua frente.</a:t>
            </a:r>
            <a:endParaRPr lang="pt-BR" sz="3600" dirty="0"/>
          </a:p>
          <a:p>
            <a:pPr lvl="1"/>
            <a:r>
              <a:rPr lang="pt-BR" dirty="0"/>
              <a:t>Parada de inundação: na qual a pessoa sente que a estrada desapareceu de repente.</a:t>
            </a:r>
            <a:endParaRPr lang="pt-BR" sz="3600" dirty="0"/>
          </a:p>
          <a:p>
            <a:pPr lvl="1"/>
            <a:r>
              <a:rPr lang="pt-BR" dirty="0"/>
              <a:t>Parada problemática: na qual a pessoa sente-se arrastada por uma estrada que não escolheu.</a:t>
            </a:r>
            <a:endParaRPr lang="pt-BR" sz="3600" dirty="0"/>
          </a:p>
          <a:p>
            <a:r>
              <a:rPr lang="pt-BR" dirty="0"/>
              <a:t>Outras categorias dependem de a pessoa julgar o entorno do ponto de vista perceptivo (quanta neblina há na estrada), situacional (quantas intersecções tem a estrada) e social (quantas pessoas viajam na mesma estrada)</a:t>
            </a:r>
            <a:endParaRPr lang="pt-BR" dirty="0"/>
          </a:p>
        </p:txBody>
      </p:sp>
    </p:spTree>
    <p:extLst>
      <p:ext uri="{BB962C8B-B14F-4D97-AF65-F5344CB8AC3E}">
        <p14:creationId xmlns:p14="http://schemas.microsoft.com/office/powerpoint/2010/main" val="174557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Análise de pesquisas sobre modelos multifacetados de uso da informação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258" y="1802267"/>
            <a:ext cx="8263474" cy="496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05632"/>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2558</Words>
  <Application>Microsoft Office PowerPoint</Application>
  <PresentationFormat>Widescreen</PresentationFormat>
  <Paragraphs>115</Paragraphs>
  <Slides>23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23</vt:i4>
      </vt:variant>
    </vt:vector>
  </HeadingPairs>
  <TitlesOfParts>
    <vt:vector size="27" baseType="lpstr">
      <vt:lpstr>Arial</vt:lpstr>
      <vt:lpstr>Calibri</vt:lpstr>
      <vt:lpstr>Calibri Light</vt:lpstr>
      <vt:lpstr>Tema do Office</vt:lpstr>
      <vt:lpstr>Gestão da Informação e do Conhecimento</vt:lpstr>
      <vt:lpstr>O que veremos nessa aula</vt:lpstr>
      <vt:lpstr>Mapeamento da pesquisa sobre usos e necessidades de informação</vt:lpstr>
      <vt:lpstr>Mapeamento da pesquisa sobre usos e necessidades de informação</vt:lpstr>
      <vt:lpstr>Mapeamento da pesquisa sobre usos e necessidades de informação</vt:lpstr>
      <vt:lpstr>Mapeamento da pesquisa sobre usos e necessidades de informação</vt:lpstr>
      <vt:lpstr>Análise de pesquisas sobre modelos multifacetados de uso da informação</vt:lpstr>
      <vt:lpstr>Análise de pesquisas sobre modelos multifacetados de uso da informação</vt:lpstr>
      <vt:lpstr>Análise de pesquisas sobre modelos multifacetados de uso da informação</vt:lpstr>
      <vt:lpstr>Dimensões cognitivas, emocionais e situacionais de uso da informação</vt:lpstr>
      <vt:lpstr>Dimensões cognitivas, emocionais e situacionais de uso da informação</vt:lpstr>
      <vt:lpstr>Dimensões cognitivas, emocionais e situacionais de uso da informação</vt:lpstr>
      <vt:lpstr>Dimensões cognitivas, emocionais e situacionais de uso da informação</vt:lpstr>
      <vt:lpstr>Dimensões cognitivas, emocionais e situacionais de uso da informação</vt:lpstr>
      <vt:lpstr>Dimensões cognitivas, emocionais e situacionais de uso da informação</vt:lpstr>
      <vt:lpstr>Dimensões cognitivas, emocionais e situacionais de uso da informação</vt:lpstr>
      <vt:lpstr>Comportamentos de busca e uso da informação</vt:lpstr>
      <vt:lpstr>Comportamentos de busca e uso da informação</vt:lpstr>
      <vt:lpstr>Comportamentos de busca e uso da informação</vt:lpstr>
      <vt:lpstr>Comportamentos de busca e uso da informação</vt:lpstr>
      <vt:lpstr>Comportamentos de busca e uso da informação</vt:lpstr>
      <vt:lpstr>Comportamentos de busca e uso da informação</vt:lpstr>
      <vt:lpstr>Um modelo de uso da informação</vt:lpstr>
    </vt:vector>
  </TitlesOfParts>
  <Company>Universidade Federal de Goiás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Gestão da Informação e do Conhecimento</dc:title>
  <dc:creator>Dalton</dc:creator>
  <cp:lastModifiedBy>daltonmartins</cp:lastModifiedBy>
  <cp:revision>70</cp:revision>
  <dcterms:created xsi:type="dcterms:W3CDTF">2015-10-04T19:12:25Z</dcterms:created>
  <dcterms:modified xsi:type="dcterms:W3CDTF">2015-11-19T18:19:13Z</dcterms:modified>
</cp:coreProperties>
</file>