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97C7-5759-423E-B3B0-DC688BC2A1DF}" type="datetimeFigureOut">
              <a:rPr lang="pt-BR" smtClean="0"/>
              <a:t>28/01/2016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4617-C84D-45B2-9FA9-110ED394AA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04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97C7-5759-423E-B3B0-DC688BC2A1DF}" type="datetimeFigureOut">
              <a:rPr lang="pt-BR" smtClean="0"/>
              <a:t>28/01/2016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4617-C84D-45B2-9FA9-110ED394AA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14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97C7-5759-423E-B3B0-DC688BC2A1DF}" type="datetimeFigureOut">
              <a:rPr lang="pt-BR" smtClean="0"/>
              <a:t>28/01/2016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4617-C84D-45B2-9FA9-110ED394AA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454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97C7-5759-423E-B3B0-DC688BC2A1DF}" type="datetimeFigureOut">
              <a:rPr lang="pt-BR" smtClean="0"/>
              <a:t>28/01/2016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4617-C84D-45B2-9FA9-110ED394AA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26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97C7-5759-423E-B3B0-DC688BC2A1DF}" type="datetimeFigureOut">
              <a:rPr lang="pt-BR" smtClean="0"/>
              <a:t>28/01/2016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4617-C84D-45B2-9FA9-110ED394AA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36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97C7-5759-423E-B3B0-DC688BC2A1DF}" type="datetimeFigureOut">
              <a:rPr lang="pt-BR" smtClean="0"/>
              <a:t>28/01/2016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4617-C84D-45B2-9FA9-110ED394AA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64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97C7-5759-423E-B3B0-DC688BC2A1DF}" type="datetimeFigureOut">
              <a:rPr lang="pt-BR" smtClean="0"/>
              <a:t>28/01/2016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4617-C84D-45B2-9FA9-110ED394AA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26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97C7-5759-423E-B3B0-DC688BC2A1DF}" type="datetimeFigureOut">
              <a:rPr lang="pt-BR" smtClean="0"/>
              <a:t>28/01/2016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4617-C84D-45B2-9FA9-110ED394AA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91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97C7-5759-423E-B3B0-DC688BC2A1DF}" type="datetimeFigureOut">
              <a:rPr lang="pt-BR" smtClean="0"/>
              <a:t>28/01/2016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4617-C84D-45B2-9FA9-110ED394AA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82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97C7-5759-423E-B3B0-DC688BC2A1DF}" type="datetimeFigureOut">
              <a:rPr lang="pt-BR" smtClean="0"/>
              <a:t>28/01/2016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4617-C84D-45B2-9FA9-110ED394AA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986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97C7-5759-423E-B3B0-DC688BC2A1DF}" type="datetimeFigureOut">
              <a:rPr lang="pt-BR" smtClean="0"/>
              <a:t>28/01/2016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4617-C84D-45B2-9FA9-110ED394AA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406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D97C7-5759-423E-B3B0-DC688BC2A1DF}" type="datetimeFigureOut">
              <a:rPr lang="pt-BR" smtClean="0"/>
              <a:t>28/01/2016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64617-C84D-45B2-9FA9-110ED394AA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94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mailto:dmartins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73908" y="301747"/>
            <a:ext cx="9144000" cy="550129"/>
          </a:xfrm>
        </p:spPr>
        <p:txBody>
          <a:bodyPr>
            <a:noAutofit/>
          </a:bodyPr>
          <a:lstStyle/>
          <a:p>
            <a:pPr algn="l"/>
            <a:r>
              <a:rPr lang="pt-BR" sz="4000" b="1" dirty="0" smtClean="0"/>
              <a:t>Gestão da Informação e do Conhecimento</a:t>
            </a:r>
            <a:endParaRPr lang="pt-BR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4572" y="1375763"/>
            <a:ext cx="4765183" cy="3509768"/>
          </a:xfrm>
        </p:spPr>
        <p:txBody>
          <a:bodyPr>
            <a:normAutofit lnSpcReduction="10000"/>
          </a:bodyPr>
          <a:lstStyle/>
          <a:p>
            <a:r>
              <a:rPr lang="pt-BR" sz="3800" b="1" dirty="0" smtClean="0"/>
              <a:t>Aula </a:t>
            </a:r>
            <a:r>
              <a:rPr lang="pt-BR" sz="3800" b="1" dirty="0" smtClean="0"/>
              <a:t>08</a:t>
            </a:r>
            <a:endParaRPr lang="pt-BR" sz="3800" b="1" dirty="0" smtClean="0"/>
          </a:p>
          <a:p>
            <a:r>
              <a:rPr lang="pt-BR" dirty="0" smtClean="0"/>
              <a:t>A administração da </a:t>
            </a:r>
            <a:r>
              <a:rPr lang="pt-BR" dirty="0" smtClean="0"/>
              <a:t>incerteza: </a:t>
            </a:r>
            <a:r>
              <a:rPr lang="pt-BR" dirty="0" smtClean="0"/>
              <a:t>as organizações </a:t>
            </a:r>
            <a:r>
              <a:rPr lang="pt-BR" dirty="0" smtClean="0"/>
              <a:t>como sistemas de tomadas de decisão</a:t>
            </a:r>
            <a:endParaRPr lang="pt-BR" dirty="0"/>
          </a:p>
          <a:p>
            <a:r>
              <a:rPr lang="pt-BR" b="1" dirty="0" smtClean="0"/>
              <a:t>Prof. Dalton Martins</a:t>
            </a:r>
          </a:p>
          <a:p>
            <a:r>
              <a:rPr lang="pt-BR" dirty="0" smtClean="0">
                <a:hlinkClick r:id="rId2"/>
              </a:rPr>
              <a:t>dmartins@gmail.com</a:t>
            </a:r>
            <a:endParaRPr lang="pt-BR" dirty="0" smtClean="0"/>
          </a:p>
          <a:p>
            <a:r>
              <a:rPr lang="pt-BR" dirty="0" smtClean="0"/>
              <a:t>Gestão da Informação</a:t>
            </a:r>
          </a:p>
          <a:p>
            <a:r>
              <a:rPr lang="pt-BR" dirty="0" smtClean="0"/>
              <a:t>Universidade Federal de Goiás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431" y="5613278"/>
            <a:ext cx="1742919" cy="10298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395" y="5778256"/>
            <a:ext cx="1482965" cy="69984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1113" y="5690211"/>
            <a:ext cx="1045689" cy="87593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2555" y="5690211"/>
            <a:ext cx="880682" cy="8763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1616" y="1092949"/>
            <a:ext cx="3898575" cy="387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97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político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Modelo Político – deixa “claro que as ações e decisões são também resultado da barganha entre jogadores que perseguem seus interesses e exercem a influência de que dispõem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1254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anárquico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744716" y="1504359"/>
            <a:ext cx="888124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Modelo Anárquico – Partindo de modelos ordenados de organizações, Cohen,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</a:rPr>
              <a:t>March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e Olsen sugerem uma outra visão das organizações como anarquias organizadas, nas quais as situações de decisão são caracterizadas por preferências, problemáticas, tecnologia obscura e participação fluida. </a:t>
            </a:r>
            <a:endParaRPr lang="pt-BR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pt-BR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Primeiro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, preferências usadas na tomada de decisão são mal definidas e incoerentes. São mais uma coleção de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</a:rPr>
              <a:t>idéias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esparsas do que um conjunto estruturado, e as preferências precisam ser descobertas, em vez de serem conhecidas de antemão. </a:t>
            </a:r>
            <a:endParaRPr lang="pt-BR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pt-B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Em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segundo lugar, a tecnologia da organização é obscura, no sentido de que seus processos e procedimentos não são bem entendidos por seus membros, e os meios de atingir os objetivos desejados não são prontamente identificáveis. </a:t>
            </a:r>
            <a:endParaRPr lang="pt-BR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pt-B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Em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terceiro, a participação é fluida, na medida em que as pessoas dedicam às diversas atividades uma quantidade de tempo e de esforço variável. </a:t>
            </a:r>
            <a:endParaRPr lang="pt-BR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Esses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aspectos estão presentes em qualquer organização no mínimo parte do tempo, mas Cohen e associados sugerem que eles são mais evidentes em organizações públicas, educativas e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ilegítimas.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8228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Busca e uso da informação na tomada de decisões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238" y="1486720"/>
            <a:ext cx="5712865" cy="51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351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Busca e uso da informação na tomada de decisões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997" y="1770500"/>
            <a:ext cx="4808975" cy="480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305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veremos nessa aula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Racionalidade limitada</a:t>
            </a:r>
          </a:p>
          <a:p>
            <a:r>
              <a:rPr lang="pt-BR" dirty="0" smtClean="0"/>
              <a:t>Modelos de tomada de decisões</a:t>
            </a:r>
          </a:p>
          <a:p>
            <a:pPr lvl="1"/>
            <a:r>
              <a:rPr lang="pt-BR" dirty="0" smtClean="0"/>
              <a:t>Modelo racional</a:t>
            </a:r>
          </a:p>
          <a:p>
            <a:pPr lvl="1"/>
            <a:r>
              <a:rPr lang="pt-BR" dirty="0" smtClean="0"/>
              <a:t>Modelo processual</a:t>
            </a:r>
          </a:p>
          <a:p>
            <a:pPr lvl="1"/>
            <a:r>
              <a:rPr lang="pt-BR" dirty="0" smtClean="0"/>
              <a:t>Modelo político</a:t>
            </a:r>
          </a:p>
          <a:p>
            <a:pPr lvl="1"/>
            <a:r>
              <a:rPr lang="pt-BR" dirty="0" smtClean="0"/>
              <a:t>Modelo anárquico</a:t>
            </a:r>
          </a:p>
          <a:p>
            <a:r>
              <a:rPr lang="pt-BR" dirty="0" smtClean="0"/>
              <a:t>Busca e uso da informação na tomada de decisões</a:t>
            </a:r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57963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Racionalidade limitada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pt-BR" dirty="0"/>
              <a:t>Herbert Simon afirma que os homens são racionalmente limitados</a:t>
            </a:r>
            <a:r>
              <a:rPr lang="pt-BR" dirty="0" smtClean="0"/>
              <a:t>: </a:t>
            </a:r>
            <a:r>
              <a:rPr lang="pt-BR" dirty="0"/>
              <a:t>quando tentam ser racionais, seu comportamento racional é limitado por suas capacidades </a:t>
            </a:r>
            <a:r>
              <a:rPr lang="pt-BR" dirty="0" smtClean="0"/>
              <a:t>cognitivas, emocionais </a:t>
            </a:r>
            <a:r>
              <a:rPr lang="pt-BR" dirty="0"/>
              <a:t>e por restrições da organização. </a:t>
            </a:r>
            <a:r>
              <a:rPr lang="pt-BR" dirty="0" smtClean="0"/>
              <a:t>Além disso, temos a questão do inconsciente!!!</a:t>
            </a:r>
          </a:p>
          <a:p>
            <a:pPr lvl="0"/>
            <a:r>
              <a:rPr lang="pt-BR" dirty="0" smtClean="0"/>
              <a:t>A </a:t>
            </a:r>
            <a:r>
              <a:rPr lang="pt-BR" dirty="0"/>
              <a:t>racionalidade daquele que toma decisões dentro da organização é limitada, no mínimo, de três maneiras:</a:t>
            </a:r>
          </a:p>
          <a:p>
            <a:pPr lvl="1"/>
            <a:r>
              <a:rPr lang="pt-BR" dirty="0"/>
              <a:t>A racionalidade requer um conhecimento total e previsão das </a:t>
            </a:r>
            <a:r>
              <a:rPr lang="pt-BR" dirty="0" err="1"/>
              <a:t>conseqüências</a:t>
            </a:r>
            <a:r>
              <a:rPr lang="pt-BR" dirty="0"/>
              <a:t> de cada escolha. Na verdade, o conhecimento das </a:t>
            </a:r>
            <a:r>
              <a:rPr lang="pt-BR" dirty="0" err="1"/>
              <a:t>conseqüências</a:t>
            </a:r>
            <a:r>
              <a:rPr lang="pt-BR" dirty="0"/>
              <a:t> é sempre fragmentário.</a:t>
            </a:r>
          </a:p>
          <a:p>
            <a:pPr lvl="1"/>
            <a:r>
              <a:rPr lang="pt-BR" dirty="0"/>
              <a:t>Como as </a:t>
            </a:r>
            <a:r>
              <a:rPr lang="pt-BR" dirty="0" err="1"/>
              <a:t>conseqüências</a:t>
            </a:r>
            <a:r>
              <a:rPr lang="pt-BR" dirty="0"/>
              <a:t> pertencem ao futuro, a imaginação deve suprir a falta de experiência para </a:t>
            </a:r>
            <a:r>
              <a:rPr lang="pt-BR" dirty="0" err="1"/>
              <a:t>avaliá-Ias</a:t>
            </a:r>
            <a:r>
              <a:rPr lang="pt-BR" dirty="0"/>
              <a:t>. Mas a previsão de valores é sempre imperfeita.</a:t>
            </a:r>
          </a:p>
          <a:p>
            <a:pPr lvl="1"/>
            <a:r>
              <a:rPr lang="pt-BR" dirty="0"/>
              <a:t>A racionalidade requer escolher entre todos os comportamentos alternativos possíveis. No comportamento real, apenas algumas dessas possíveis alternativas vêm à </a:t>
            </a:r>
            <a:r>
              <a:rPr lang="pt-BR" dirty="0" smtClean="0"/>
              <a:t>mente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815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Racionalidade limitada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pt-BR" dirty="0" smtClean="0"/>
              <a:t>Organizações </a:t>
            </a:r>
            <a:r>
              <a:rPr lang="pt-BR" dirty="0"/>
              <a:t>também seguem programas ou rotinas que simplificam o processo de tomada de decisões, reduzindo a necessidade de busca, de escolha ou de solução dos problemas:</a:t>
            </a:r>
            <a:endParaRPr lang="pt-BR" sz="4000" dirty="0"/>
          </a:p>
          <a:p>
            <a:pPr lvl="1"/>
            <a:r>
              <a:rPr lang="pt-BR" dirty="0"/>
              <a:t>A solução ótima é substituída pela solução satisfatória.</a:t>
            </a:r>
            <a:endParaRPr lang="pt-BR" sz="3600" dirty="0"/>
          </a:p>
          <a:p>
            <a:pPr lvl="1"/>
            <a:r>
              <a:rPr lang="pt-BR" dirty="0"/>
              <a:t>As alternativas para a ação e as </a:t>
            </a:r>
            <a:r>
              <a:rPr lang="pt-BR" dirty="0" err="1"/>
              <a:t>conseqüências</a:t>
            </a:r>
            <a:r>
              <a:rPr lang="pt-BR" dirty="0"/>
              <a:t> da ação são descobertas gradualmente, por meio de processos de busca.</a:t>
            </a:r>
            <a:endParaRPr lang="pt-BR" sz="3600" dirty="0"/>
          </a:p>
          <a:p>
            <a:pPr lvl="1"/>
            <a:r>
              <a:rPr lang="pt-BR" dirty="0"/>
              <a:t>Programas de ação são desenvolvidos pelas organizações e pelos indivíduos, e servem de opções alternativas em situações recorrentes.</a:t>
            </a:r>
            <a:endParaRPr lang="pt-BR" sz="3600" dirty="0"/>
          </a:p>
          <a:p>
            <a:pPr lvl="1"/>
            <a:r>
              <a:rPr lang="pt-BR" dirty="0"/>
              <a:t>Cada programa específico de ação lida com um número restrito de situações e de </a:t>
            </a:r>
            <a:r>
              <a:rPr lang="pt-BR" dirty="0" err="1"/>
              <a:t>conseqüências</a:t>
            </a:r>
            <a:r>
              <a:rPr lang="pt-BR" dirty="0"/>
              <a:t>.</a:t>
            </a:r>
            <a:endParaRPr lang="pt-BR" sz="3600" dirty="0"/>
          </a:p>
          <a:p>
            <a:pPr lvl="1"/>
            <a:r>
              <a:rPr lang="pt-BR" dirty="0"/>
              <a:t>Cada programa de ação pode ser executado com uma relativa independência dos outros – não há uma ligação rígida entre ele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0712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Racionalidade limitada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/>
              <a:t>A racionalidade exige um olhar para o futuro, já que as </a:t>
            </a:r>
            <a:r>
              <a:rPr lang="pt-BR" dirty="0" err="1"/>
              <a:t>conseqüências</a:t>
            </a:r>
            <a:r>
              <a:rPr lang="pt-BR" dirty="0"/>
              <a:t> das ações estão todas necessariamente no futuro. Nesse sentido, toda racionalidade baseia-se em previsões de um tipo ou de outro. As decisões racionais, portanto, baseiam-se em crenças e expectativas sobre a probabilidade de fatos incertos ou </a:t>
            </a:r>
            <a:r>
              <a:rPr lang="pt-BR" dirty="0" err="1"/>
              <a:t>conseqüências</a:t>
            </a:r>
            <a:r>
              <a:rPr lang="pt-BR" dirty="0"/>
              <a:t> que ainda não aconteceram. Quando lidam com a incerteza, as pessoas se </a:t>
            </a:r>
            <a:r>
              <a:rPr lang="pt-BR" dirty="0" err="1"/>
              <a:t>apóiam</a:t>
            </a:r>
            <a:r>
              <a:rPr lang="pt-BR" dirty="0"/>
              <a:t> num número imitado de princípios heurísticos para transformar a tarefa complexa em simples operações de julgamento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6353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Racionalidade limitada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err="1"/>
              <a:t>Hogarth</a:t>
            </a:r>
            <a:r>
              <a:rPr lang="pt-BR" dirty="0"/>
              <a:t> resume as principais </a:t>
            </a:r>
            <a:r>
              <a:rPr lang="pt-BR" dirty="0" err="1"/>
              <a:t>conseqüências</a:t>
            </a:r>
            <a:r>
              <a:rPr lang="pt-BR" dirty="0"/>
              <a:t> da limitada capacidade humana de processar a informação da seguinte maneira:</a:t>
            </a:r>
            <a:endParaRPr lang="pt-BR" sz="4000" dirty="0"/>
          </a:p>
          <a:p>
            <a:pPr lvl="1"/>
            <a:r>
              <a:rPr lang="pt-BR" dirty="0"/>
              <a:t>A percepção da informação não é inclusiva, mas seletiva.</a:t>
            </a:r>
            <a:endParaRPr lang="pt-BR" sz="3600" dirty="0"/>
          </a:p>
          <a:p>
            <a:pPr lvl="1"/>
            <a:r>
              <a:rPr lang="pt-BR" dirty="0"/>
              <a:t>Como não podem integrar uma grande quantidade de informações ao mesmo tempo, as pessoas processam a informação de uma maneira predominantemente </a:t>
            </a:r>
            <a:r>
              <a:rPr lang="pt-BR" dirty="0" err="1"/>
              <a:t>seqüencial</a:t>
            </a:r>
            <a:r>
              <a:rPr lang="pt-BR" dirty="0"/>
              <a:t>.</a:t>
            </a:r>
            <a:endParaRPr lang="pt-BR" sz="3600" dirty="0"/>
          </a:p>
          <a:p>
            <a:pPr lvl="1"/>
            <a:r>
              <a:rPr lang="pt-BR" dirty="0"/>
              <a:t>O processamento da informação depende necessariamente de operações que simplifiquem a tarefa de julgamento e reduzam o esforço mental.</a:t>
            </a:r>
            <a:endParaRPr lang="pt-BR" sz="3600" dirty="0"/>
          </a:p>
          <a:p>
            <a:pPr lvl="1"/>
            <a:r>
              <a:rPr lang="pt-BR" dirty="0"/>
              <a:t>As pessoas têm uma capacidade de memória limitada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0735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Modelos de tomada de decisões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043" y="1539274"/>
            <a:ext cx="6269913" cy="484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712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racional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129" y="1991218"/>
            <a:ext cx="9155644" cy="370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72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processual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653" y="1507742"/>
            <a:ext cx="7475744" cy="46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625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732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Tema do Office</vt:lpstr>
      <vt:lpstr>Gestão da Informação e do Conhecimento</vt:lpstr>
      <vt:lpstr>O que veremos nessa aula</vt:lpstr>
      <vt:lpstr>Racionalidade limitada</vt:lpstr>
      <vt:lpstr>Racionalidade limitada</vt:lpstr>
      <vt:lpstr>Racionalidade limitada</vt:lpstr>
      <vt:lpstr>Racionalidade limitada</vt:lpstr>
      <vt:lpstr>Modelos de tomada de decisões</vt:lpstr>
      <vt:lpstr>Modelo racional</vt:lpstr>
      <vt:lpstr>Modelo processual</vt:lpstr>
      <vt:lpstr>Modelo político</vt:lpstr>
      <vt:lpstr>Modelo anárquico</vt:lpstr>
      <vt:lpstr>Busca e uso da informação na tomada de decisões</vt:lpstr>
      <vt:lpstr>Busca e uso da informação na tomada de decisões</vt:lpstr>
    </vt:vector>
  </TitlesOfParts>
  <Company>Universidade Federal de Goiás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Gestão da Informação e do Conhecimento</dc:title>
  <dc:creator>Dalton</dc:creator>
  <cp:lastModifiedBy>daltonmartins</cp:lastModifiedBy>
  <cp:revision>103</cp:revision>
  <dcterms:created xsi:type="dcterms:W3CDTF">2015-10-04T19:12:25Z</dcterms:created>
  <dcterms:modified xsi:type="dcterms:W3CDTF">2016-01-28T18:05:52Z</dcterms:modified>
</cp:coreProperties>
</file>