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0" r:id="rId46"/>
    <p:sldId id="321" r:id="rId47"/>
    <p:sldId id="319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3" r:id="rId59"/>
    <p:sldId id="332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276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1CE219-C41B-410A-85A0-8A66A84489C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8E18A3-8E56-4C91-B3B3-FBD9CF062B6C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ourceforge.net/projects/pentaho/files/Business%20Intelligence%20Server/" TargetMode="External"/><Relationship Id="rId3" Type="http://schemas.openxmlformats.org/officeDocument/2006/relationships/hyperlink" Target="https://www.apachefriends.org/pt_br/download.html" TargetMode="External"/><Relationship Id="rId7" Type="http://schemas.openxmlformats.org/officeDocument/2006/relationships/hyperlink" Target="http://sourceforge.net/projects/pentaho/files/Data%20Integration/" TargetMode="External"/><Relationship Id="rId2" Type="http://schemas.openxmlformats.org/officeDocument/2006/relationships/hyperlink" Target="https://notepad-plus-plus.org/download/v6.7.8.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urceforge.net/projects/pentaho/files/?source=navbar" TargetMode="External"/><Relationship Id="rId5" Type="http://schemas.openxmlformats.org/officeDocument/2006/relationships/hyperlink" Target="http://dev.mysql.com/downloads/file.php?id=456315" TargetMode="External"/><Relationship Id="rId4" Type="http://schemas.openxmlformats.org/officeDocument/2006/relationships/hyperlink" Target="https://dev.mysql.com/downloads/workbench/" TargetMode="External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Business Intelligence – Suite Pentaho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2519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Snow Flake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87624" y="1844824"/>
            <a:ext cx="7488832" cy="201622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/>
            <a:r>
              <a:rPr lang="pt-BR" sz="1800" dirty="0"/>
              <a:t>É</a:t>
            </a:r>
            <a:r>
              <a:rPr lang="pt-BR" sz="1800" dirty="0" smtClean="0"/>
              <a:t> </a:t>
            </a:r>
            <a:r>
              <a:rPr lang="pt-BR" sz="1800" dirty="0"/>
              <a:t>uma forma de modelagem até a 4 forma normal tendo hierarquia e divisão dos dados nas entidades, buscando e trabalhando com elas fazendo os </a:t>
            </a:r>
            <a:r>
              <a:rPr lang="pt-BR" sz="1800" b="1" i="1" dirty="0"/>
              <a:t>Joins</a:t>
            </a:r>
            <a:r>
              <a:rPr lang="pt-BR" sz="1800" dirty="0"/>
              <a:t> entre as entidades, podendo ou não ter a fato como uma entidade de apoio também as dimensões.</a:t>
            </a:r>
          </a:p>
          <a:p>
            <a:r>
              <a:rPr lang="pt-BR" sz="1800" i="1" dirty="0"/>
              <a:t>Vantagem: menos dados pois não existe a duplicidade de alguns dados;</a:t>
            </a:r>
            <a:endParaRPr lang="pt-BR" sz="1800" dirty="0"/>
          </a:p>
          <a:p>
            <a:r>
              <a:rPr lang="pt-BR" sz="1800" i="1" dirty="0"/>
              <a:t>Desvantagem: é necessário realizar relacionamentos “joins” nas consultas, deixando as consultas mais lenta;</a:t>
            </a:r>
            <a:endParaRPr lang="pt-BR" sz="1800" dirty="0" smtClean="0"/>
          </a:p>
        </p:txBody>
      </p:sp>
      <p:pic>
        <p:nvPicPr>
          <p:cNvPr id="8194" name="Picture 2" descr="C:\Users\Willians\Pictures\datasus\curso_pentaho\snowflake-clipart-outline-xigKKLE5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94" y="3933056"/>
            <a:ext cx="2201292" cy="2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Estrela – Star Schema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87624" y="1844824"/>
            <a:ext cx="7488832" cy="201622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/>
            <a:r>
              <a:rPr lang="pt-BR" sz="1800" dirty="0"/>
              <a:t>M</a:t>
            </a:r>
            <a:r>
              <a:rPr lang="pt-BR" sz="1800" dirty="0" smtClean="0"/>
              <a:t>odelamos </a:t>
            </a:r>
            <a:r>
              <a:rPr lang="pt-BR" sz="1800" dirty="0"/>
              <a:t>o Data Mart com todas as dimensões tendo apenas a hierarquia das Dimensões com a Fato no centro montando uma estrela ao redor.</a:t>
            </a:r>
          </a:p>
          <a:p>
            <a:r>
              <a:rPr lang="pt-BR" sz="1800" dirty="0"/>
              <a:t>Vantagem: uma consulta mais rápida dos dados buscados;</a:t>
            </a:r>
          </a:p>
          <a:p>
            <a:r>
              <a:rPr lang="pt-BR" sz="1800" dirty="0"/>
              <a:t>Desvantagem: o DW fica com duplicidade de alguns valores diferenciado por alguns ids das dimensões.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endParaRPr lang="pt-BR" sz="1800" dirty="0" smtClean="0"/>
          </a:p>
        </p:txBody>
      </p:sp>
      <p:pic>
        <p:nvPicPr>
          <p:cNvPr id="9218" name="Picture 2" descr="C:\Users\Willians\Pictures\datasus\curso_pentaho\star_sch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24" y="3717032"/>
            <a:ext cx="2943547" cy="28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ETL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88024" y="1844824"/>
            <a:ext cx="3888432" cy="468052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/>
              <a:t>“ETL, do inglês Extract Transform Load (Extração Transformação Carga), são ferramentas de software cuja função é a extração de dados de diversos sistemas, transformação desses dados conforme regras de negócios e por fim a carga dos dados geralmente em um Data Mart e um Data Warehouse, porém nada impede que também seja para enviar os dados para um determinado sistema da organização. A extração e carga são obrigatórias para o processo, sendo a transformação/limpeza opcional, mas que são boas práticas, tendo em vista que os dados já foram encaminhados para o sistema de destino. É considerada uma das fases mais críticas do Data Warehouse e/ou Data Mart</a:t>
            </a:r>
            <a:r>
              <a:rPr lang="pt-BR" sz="1600" dirty="0" smtClean="0"/>
              <a:t>.”</a:t>
            </a:r>
            <a:endParaRPr lang="pt-BR" sz="1600" dirty="0"/>
          </a:p>
          <a:p>
            <a:r>
              <a:rPr lang="pt-BR" sz="1600" i="1" dirty="0" smtClean="0"/>
              <a:t>http</a:t>
            </a:r>
            <a:r>
              <a:rPr lang="pt-BR" sz="1600" i="1" dirty="0"/>
              <a:t>://pt.wikipedia.org/wiki/Extract,_transform,_load</a:t>
            </a:r>
            <a:endParaRPr lang="pt-BR" sz="1600" dirty="0"/>
          </a:p>
          <a:p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 smtClean="0"/>
          </a:p>
        </p:txBody>
      </p:sp>
      <p:pic>
        <p:nvPicPr>
          <p:cNvPr id="10242" name="Picture 2" descr="C:\Users\Willians\Pictures\datasus\curso_pentaho\E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29" y="1844824"/>
            <a:ext cx="3271053" cy="39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OLAP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59632" y="4185084"/>
            <a:ext cx="7416824" cy="234026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/>
              <a:t>“OLAP,ou On-line Analytical Processing é a capacidade para manipular e analisar um grande volume de dados sob múltiplas perspectivas.</a:t>
            </a:r>
          </a:p>
          <a:p>
            <a:r>
              <a:rPr lang="pt-BR" sz="1600" dirty="0"/>
              <a:t>As aplicações OLAP são usadas pelos gestores em qualquer nível da organização para lhes permitir análises comparativas que facilitem a sua tomada de decisões diárias.</a:t>
            </a:r>
          </a:p>
          <a:p>
            <a:r>
              <a:rPr lang="pt-BR" sz="1600" dirty="0"/>
              <a:t>A arquitetura OLAP possui ferramentas que são classificadas em cinco tipos que são: ROLAP, MOLAP, HOLAP, DOLAP e WOLAP.”</a:t>
            </a:r>
          </a:p>
          <a:p>
            <a:r>
              <a:rPr lang="pt-BR" sz="1600" dirty="0"/>
              <a:t>http://pt.wikipedia.org/wiki/OLAP</a:t>
            </a:r>
            <a:endParaRPr lang="pt-BR" sz="1800" dirty="0" smtClean="0"/>
          </a:p>
        </p:txBody>
      </p:sp>
      <p:pic>
        <p:nvPicPr>
          <p:cNvPr id="11266" name="Picture 2" descr="C:\Users\Willians\Pictures\datasus\curso_pentah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835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OLAP - Tipos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59632" y="1700808"/>
            <a:ext cx="7416824" cy="453650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b="1" dirty="0"/>
              <a:t>ROLAP</a:t>
            </a:r>
            <a:r>
              <a:rPr lang="pt-BR" sz="1600" dirty="0"/>
              <a:t>: Relational On Line Analytical Processing - ROLAP deriva-se de OLAP, utiliza a tecnologia de banco de dados relacionais para armazenar seus dados, bem como suas consultas são também processadas pelo gerenciador do banco de dados relacional.</a:t>
            </a:r>
          </a:p>
          <a:p>
            <a:r>
              <a:rPr lang="pt-BR" sz="1600" b="1" dirty="0"/>
              <a:t>MOLAP</a:t>
            </a:r>
            <a:r>
              <a:rPr lang="pt-BR" sz="1600" dirty="0"/>
              <a:t>: Multidimensional On Line Analytical Processing - MOLAP deriva-se de OLAP, são ferramentas que disparam suas requisições diretamente ao servidor de Banco de Dados multidimensional. Após o envio da requisição o usuário continua manipulando os dados diretamente no servidor, tendo um ganho no desempenho.</a:t>
            </a:r>
          </a:p>
          <a:p>
            <a:r>
              <a:rPr lang="pt-BR" sz="1600" b="1" dirty="0"/>
              <a:t>HOLAP</a:t>
            </a:r>
            <a:r>
              <a:rPr lang="pt-BR" sz="1600" dirty="0"/>
              <a:t>:Hybrid On Line Analytical Processing - HOLAP deriva-se de OLAP, são ferramentas hibridas.É a combinação entre ROLAP e MOLAP, pegando o melhor de ambas as categorias a escalabilidade de ROLAP e o alto desempenho do MOLAP.</a:t>
            </a:r>
          </a:p>
          <a:p>
            <a:r>
              <a:rPr lang="pt-BR" sz="1600" b="1" dirty="0"/>
              <a:t>DOLAP</a:t>
            </a:r>
            <a:r>
              <a:rPr lang="pt-BR" sz="1600" dirty="0"/>
              <a:t>:Desktop On Line Analytical Processing – DOLAP deriva-se de OLAP, são ferramentas que disparam uma consulta de uma estação cliente para o servidor</a:t>
            </a:r>
          </a:p>
          <a:p>
            <a:r>
              <a:rPr lang="pt-BR" sz="1600" b="1" dirty="0"/>
              <a:t>WOLAP</a:t>
            </a:r>
            <a:r>
              <a:rPr lang="pt-BR" sz="1600" dirty="0"/>
              <a:t>: Web On Line Analytical Processing – WOLAP deriva-se de OLAP, são ferramentas que disparam uma consulta via um navegador web para o servidor, que por sua vez retorna enviando o cubo processado de volta, para que possa ser analisado pelo usuário.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7396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Links Importantes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59632" y="4293096"/>
            <a:ext cx="7416824" cy="151216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u="sng" dirty="0">
                <a:solidFill>
                  <a:schemeClr val="tx1"/>
                </a:solidFill>
              </a:rPr>
              <a:t>http://www.pentaho.com/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u="sng" dirty="0" smtClean="0">
                <a:solidFill>
                  <a:schemeClr val="tx1"/>
                </a:solidFill>
              </a:rPr>
              <a:t>http</a:t>
            </a:r>
            <a:r>
              <a:rPr lang="pt-BR" sz="1600" u="sng" dirty="0">
                <a:solidFill>
                  <a:schemeClr val="tx1"/>
                </a:solidFill>
              </a:rPr>
              <a:t>://community.pentaho.com/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u="sng" dirty="0" smtClean="0">
                <a:solidFill>
                  <a:schemeClr val="tx1"/>
                </a:solidFill>
              </a:rPr>
              <a:t>http</a:t>
            </a:r>
            <a:r>
              <a:rPr lang="pt-BR" sz="1600" u="sng" dirty="0">
                <a:solidFill>
                  <a:schemeClr val="tx1"/>
                </a:solidFill>
              </a:rPr>
              <a:t>://wiki.pentaho.com/display/COM/Community+Wiki+Home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u="sng" dirty="0" smtClean="0">
                <a:solidFill>
                  <a:schemeClr val="tx1"/>
                </a:solidFill>
              </a:rPr>
              <a:t>http</a:t>
            </a:r>
            <a:r>
              <a:rPr lang="pt-BR" sz="1600" u="sng" dirty="0">
                <a:solidFill>
                  <a:schemeClr val="tx1"/>
                </a:solidFill>
              </a:rPr>
              <a:t>://sourceforge.net/projects/pentaho/files/?source=navbar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 smtClean="0"/>
          </a:p>
        </p:txBody>
      </p:sp>
      <p:pic>
        <p:nvPicPr>
          <p:cNvPr id="12290" name="Picture 2" descr="C:\Users\Willians\Pictures\datasus\curso_pentaho\links_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64" y="1805864"/>
            <a:ext cx="56843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37141" y="4581128"/>
            <a:ext cx="7416824" cy="122413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2400" dirty="0"/>
              <a:t>Versão Community Edition</a:t>
            </a:r>
          </a:p>
          <a:p>
            <a:pPr algn="ctr"/>
            <a:r>
              <a:rPr lang="pt-BR" sz="2400" dirty="0"/>
              <a:t>Versõa Enterprise Edtidion</a:t>
            </a:r>
            <a:br>
              <a:rPr lang="pt-BR" sz="2400" dirty="0"/>
            </a:br>
            <a:endParaRPr lang="pt-BR" sz="2400" dirty="0" smtClean="0"/>
          </a:p>
        </p:txBody>
      </p:sp>
      <p:pic>
        <p:nvPicPr>
          <p:cNvPr id="13314" name="Picture 2" descr="C:\Users\Willians\Pictures\datasus\curso_pentaho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3647"/>
            <a:ext cx="6696744" cy="19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Downloads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37141" y="1484784"/>
            <a:ext cx="7416824" cy="518457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/>
              <a:t>Baixar o notpad++ do link: </a:t>
            </a:r>
            <a:r>
              <a:rPr lang="pt-BR" sz="1600" u="sng" dirty="0">
                <a:hlinkClick r:id="rId2"/>
              </a:rPr>
              <a:t>https://notepad-plus-plus.org/download/v6.7.8.1.html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/>
              <a:t>Baixar o xampp que tem o mysql do link: </a:t>
            </a:r>
            <a:r>
              <a:rPr lang="pt-BR" sz="1600" u="sng" dirty="0">
                <a:hlinkClick r:id="rId3"/>
              </a:rPr>
              <a:t>https://www.apachefriends.org/pt_br/download.html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 smtClean="0"/>
              <a:t>Baixar </a:t>
            </a:r>
            <a:r>
              <a:rPr lang="pt-BR" sz="1600" dirty="0"/>
              <a:t>o workbench do link: </a:t>
            </a:r>
            <a:r>
              <a:rPr lang="pt-BR" sz="1600" u="sng" dirty="0">
                <a:hlinkClick r:id="rId4"/>
              </a:rPr>
              <a:t>https://dev.mysql.com/downloads/workbench/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 smtClean="0"/>
              <a:t>Baixar </a:t>
            </a:r>
            <a:r>
              <a:rPr lang="pt-BR" sz="1600" dirty="0"/>
              <a:t>o conector do link: </a:t>
            </a:r>
            <a:r>
              <a:rPr lang="pt-BR" sz="1600" u="sng" dirty="0">
                <a:hlinkClick r:id="rId5"/>
              </a:rPr>
              <a:t>http://dev.mysql.com/downloads/file.php?id=456315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 smtClean="0"/>
              <a:t>Suíte </a:t>
            </a:r>
            <a:r>
              <a:rPr lang="pt-BR" sz="1600" dirty="0"/>
              <a:t>Pentaho: </a:t>
            </a:r>
            <a:r>
              <a:rPr lang="pt-BR" sz="1600" u="sng" dirty="0">
                <a:hlinkClick r:id="rId6"/>
              </a:rPr>
              <a:t>http://sourceforge.net/projects/pentaho/files/?source=navbar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/>
              <a:t>Baixar o kettle </a:t>
            </a:r>
            <a:r>
              <a:rPr lang="pt-BR" sz="1600" b="1" dirty="0">
                <a:hlinkClick r:id="rId7"/>
              </a:rPr>
              <a:t>Data Integration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/>
              <a:t>Baixar pentaho </a:t>
            </a:r>
            <a:r>
              <a:rPr lang="pt-BR" sz="1600" b="1" dirty="0">
                <a:hlinkClick r:id="rId8"/>
              </a:rPr>
              <a:t>Business Intelligence Server</a:t>
            </a:r>
            <a:endParaRPr lang="pt-BR" sz="1600" dirty="0"/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600" dirty="0"/>
              <a:t>Baixar o psw ou mondrian do link: http://sourceforge.net/projects/mondrian/files/schema%20workbench/3.9.0/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Para os serviços e o Pentaho funcionar é necessário ter instalado e configurado o java com as variáveis de ambiente em seu servidor.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 smtClean="0"/>
          </a:p>
        </p:txBody>
      </p:sp>
      <p:pic>
        <p:nvPicPr>
          <p:cNvPr id="14338" name="Picture 2" descr="C:\Users\Willians\Pictures\datasus\curso_pentaho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35129"/>
            <a:ext cx="1622871" cy="16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Praticando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37141" y="1673424"/>
            <a:ext cx="7416824" cy="518457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b="1" dirty="0"/>
              <a:t>Cenário:</a:t>
            </a:r>
            <a:endParaRPr lang="pt-BR" sz="1800" dirty="0"/>
          </a:p>
          <a:p>
            <a:r>
              <a:rPr lang="pt-BR" sz="1800" dirty="0"/>
              <a:t>O cliente XPTO entrou em contato dizendo que esta querendo implementar B.I em sua empresa, ele conta que precisa de mais agilidade para gerar seus relatórios e apresentar para a diretória.</a:t>
            </a:r>
          </a:p>
          <a:p>
            <a:r>
              <a:rPr lang="pt-BR" sz="1800" dirty="0"/>
              <a:t>Ele precisa que as seguintes visões inciais sejam geradas:</a:t>
            </a:r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800" dirty="0"/>
              <a:t>Quais clientes compram mais, e qual o valor;</a:t>
            </a:r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800" dirty="0"/>
              <a:t>Quantidade de propostas aprovadas x canceladas X iniciadas e quais seus valores;</a:t>
            </a:r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800" dirty="0"/>
              <a:t>Quais são os analistas que estão vendendo mais;</a:t>
            </a:r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800" dirty="0"/>
              <a:t>Quais itens são mais vendidos;</a:t>
            </a:r>
          </a:p>
          <a:p>
            <a:pPr marL="313182" indent="-285750" fontAlgn="base">
              <a:buFont typeface="Arial" panose="020B0604020202020204" pitchFamily="34" charset="0"/>
              <a:buChar char="•"/>
            </a:pPr>
            <a:r>
              <a:rPr lang="pt-BR" sz="1800" dirty="0"/>
              <a:t>Faturamento mensal da empresa por banco (gasto x receita);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Ele conta que existe um sistema de onde é alimentado com os dados.</a:t>
            </a:r>
            <a:br>
              <a:rPr lang="pt-BR" sz="1800" dirty="0"/>
            </a:b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1967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Desenho da Solução</a:t>
            </a:r>
            <a:endParaRPr lang="pt-BR" dirty="0"/>
          </a:p>
        </p:txBody>
      </p:sp>
      <p:pic>
        <p:nvPicPr>
          <p:cNvPr id="15362" name="Picture 2" descr="https://lh6.googleusercontent.com/aJct1GlSGCbVeUBgYFjfeUFPWuFG3Awbd3Ixnwc57ruKJSl60eUmwGt-JeF5uJH7ftm_REAk4Lf9bIPwIhbCq0_JzuB_zMGH0lISedgDFje6BEMEp1IFD8akTaD7u15yHpVzW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8839"/>
            <a:ext cx="7727347" cy="133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82" y="3108484"/>
            <a:ext cx="772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Estaremos capturando os dados nas bases de dados de origens, passando pelo primeiro ETL fazendo uma limpeza dos dados e transformações, armazenando na Stage Area.</a:t>
            </a:r>
          </a:p>
          <a:p>
            <a:r>
              <a:rPr lang="pt-BR" dirty="0"/>
              <a:t>Irá passar pelo segundo ETL para armazenar os dados no Data Warehouse.</a:t>
            </a:r>
          </a:p>
          <a:p>
            <a:r>
              <a:rPr lang="pt-BR" dirty="0"/>
              <a:t>O Pentaho irá acessar o DW para realizar as consultas dos relatórios não onerando o banco de dados de Origem.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3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552" y="5445224"/>
            <a:ext cx="7406640" cy="57082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Quem é eu????</a:t>
            </a:r>
            <a:endParaRPr lang="pt-BR" sz="2800" dirty="0"/>
          </a:p>
        </p:txBody>
      </p:sp>
      <p:pic>
        <p:nvPicPr>
          <p:cNvPr id="1026" name="Picture 2" descr="C:\Users\Willians\Pictures\datasus\curso_pentaho\ask-question-2-fb180173e13f21ad6ae73ba29b08c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Modelagem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547665" y="184482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os dados acima do cenário devemos estudar a base proposta, e modelar a Stage Area e o Data Mart., para modelar iremos utilizar o MySql Workbench;</a:t>
            </a:r>
          </a:p>
        </p:txBody>
      </p:sp>
      <p:pic>
        <p:nvPicPr>
          <p:cNvPr id="1026" name="Picture 2" descr="C:\Users\Willians\Pictures\datasus\curso_pentaho\mysqlWorkb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61" y="37890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Modelagem Stage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547665" y="18448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a Stage Area é uma base de transição podemos modelar ela somente com campos que iremos precisar.</a:t>
            </a:r>
          </a:p>
        </p:txBody>
      </p:sp>
      <p:pic>
        <p:nvPicPr>
          <p:cNvPr id="2050" name="Picture 2" descr="https://lh5.googleusercontent.com/EKBUZTqpizCLPOAm3aWroRhiO_6pbLp2qd9-5AVfb-Us99MdFL_Mk3MtPhDKVxkHGBLz74SFKSYBysP5xW-mqVZfV8fyYDpcC0zL5aaMBes28YPMoxEJKWcfRhe1V8ASwmjTu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14" y="2649755"/>
            <a:ext cx="6595493" cy="40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Modelagem- Surregate Key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565993" y="2564904"/>
            <a:ext cx="71287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Surrogate Key: </a:t>
            </a:r>
          </a:p>
          <a:p>
            <a:r>
              <a:rPr lang="pt-BR" dirty="0"/>
              <a:t>“Uma Surrogate Key, em um Banco de dados, é uma chave de substituição. É um identificador único para cada entidade do mundo modelado ou um objeto no banco de dados.  A chave substituta não é derivada de dados do aplicativo.”</a:t>
            </a:r>
          </a:p>
          <a:p>
            <a:r>
              <a:rPr lang="pt-BR" sz="1600" dirty="0"/>
              <a:t>http://litolima.com/2011/03/09/conceito-de-surrogate-key-chaves-substitutas/</a:t>
            </a:r>
          </a:p>
        </p:txBody>
      </p:sp>
    </p:spTree>
    <p:extLst>
      <p:ext uri="{BB962C8B-B14F-4D97-AF65-F5344CB8AC3E}">
        <p14:creationId xmlns:p14="http://schemas.microsoft.com/office/powerpoint/2010/main" val="18224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Modelagem D.M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547665" y="18448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Iremos realizar a modelagem estrela dos dados, com suas dimensões e fatos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8" name="Picture 2" descr="https://lh3.googleusercontent.com/iCF0m2-QIxHUE7z8THFYnpNtMq9Lt6AByGJwVDeeqP4NzdyWKDmyz3YtK3bZXC7G7tEKi01Spr1rHlmf93IcYxE3ZuxaTTkAOX1V5P_ka8_UrUH0pCmO9l_zI0s4EE__HUOWK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708920"/>
            <a:ext cx="6552728" cy="34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Etl’s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717032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Descompacte o Data-Integrator na máquina, entre no diretório descompactado e clique em:</a:t>
            </a:r>
          </a:p>
          <a:p>
            <a:r>
              <a:rPr lang="pt-BR" dirty="0"/>
              <a:t>Spoon.bat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em new, vá em salvar como e dê o nome do seu arquivo.</a:t>
            </a:r>
          </a:p>
          <a:p>
            <a:r>
              <a:rPr lang="pt-BR" dirty="0"/>
              <a:t>Depois vá na aba view, e clique em conexões, configure as conexões que irá utilizar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C:\Users\Willians\Pictures\datasus\curso_pentaho\logo_kettle_l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24479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Aba Design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685707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Input:</a:t>
            </a:r>
            <a:endParaRPr lang="pt-BR" sz="1400" dirty="0"/>
          </a:p>
          <a:p>
            <a:pPr lvl="1"/>
            <a:r>
              <a:rPr lang="pt-BR" sz="1400" dirty="0"/>
              <a:t>Clique em input </a:t>
            </a:r>
          </a:p>
          <a:p>
            <a:pPr lvl="1"/>
            <a:r>
              <a:rPr lang="pt-BR" sz="1400" dirty="0"/>
              <a:t>depois selecione table Input e arraste ao lado</a:t>
            </a:r>
          </a:p>
          <a:p>
            <a:pPr lvl="1"/>
            <a:r>
              <a:rPr lang="pt-BR" sz="1400" dirty="0"/>
              <a:t>clique em editar</a:t>
            </a:r>
          </a:p>
          <a:p>
            <a:pPr lvl="1"/>
            <a:r>
              <a:rPr lang="pt-BR" sz="1400" dirty="0"/>
              <a:t>Crie uma nova conexão com o mysql de origem</a:t>
            </a:r>
          </a:p>
          <a:p>
            <a:pPr lvl="1"/>
            <a:r>
              <a:rPr lang="pt-BR" sz="1400" dirty="0"/>
              <a:t>Preencha os dados e clique em test</a:t>
            </a:r>
          </a:p>
          <a:p>
            <a:pPr lvl="1"/>
            <a:r>
              <a:rPr lang="pt-BR" sz="1400" dirty="0"/>
              <a:t>caso haja sucesso clique em OK</a:t>
            </a:r>
          </a:p>
          <a:p>
            <a:pPr lvl="1"/>
            <a:r>
              <a:rPr lang="pt-BR" sz="1400" dirty="0"/>
              <a:t>faça a query que irá extrair os dados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544" y="1685706"/>
            <a:ext cx="4104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Insert - Update</a:t>
            </a:r>
            <a:endParaRPr lang="pt-BR" sz="1400" dirty="0"/>
          </a:p>
          <a:p>
            <a:pPr lvl="1"/>
            <a:r>
              <a:rPr lang="pt-BR" sz="1400" dirty="0"/>
              <a:t>Clique em output</a:t>
            </a:r>
          </a:p>
          <a:p>
            <a:pPr lvl="1"/>
            <a:r>
              <a:rPr lang="pt-BR" sz="1400" dirty="0"/>
              <a:t>Selecione e arraste ao lado</a:t>
            </a:r>
          </a:p>
          <a:p>
            <a:pPr lvl="1"/>
            <a:r>
              <a:rPr lang="pt-BR" sz="1400" dirty="0"/>
              <a:t>Dêe dois cliques no item</a:t>
            </a:r>
          </a:p>
          <a:p>
            <a:pPr lvl="1"/>
            <a:r>
              <a:rPr lang="pt-BR" sz="1400" dirty="0"/>
              <a:t>Selecione o banco que irá inserir e fazer update dos dados</a:t>
            </a:r>
          </a:p>
          <a:p>
            <a:pPr lvl="1"/>
            <a:r>
              <a:rPr lang="pt-BR" sz="1400" dirty="0"/>
              <a:t>Saia e crie o Hop</a:t>
            </a:r>
          </a:p>
          <a:p>
            <a:pPr lvl="1"/>
            <a:r>
              <a:rPr lang="pt-BR" sz="1400" dirty="0"/>
              <a:t>Entre novamente no Insert - Update e clique em Get Fields e Get Update Fields</a:t>
            </a:r>
          </a:p>
          <a:p>
            <a:pPr lvl="1"/>
            <a:r>
              <a:rPr lang="pt-BR" sz="1400" dirty="0"/>
              <a:t>Arrume os campos</a:t>
            </a:r>
          </a:p>
          <a:p>
            <a:pPr lvl="1"/>
            <a:r>
              <a:rPr lang="pt-BR" sz="1400" dirty="0"/>
              <a:t>Clique em 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436510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Output</a:t>
            </a:r>
            <a:endParaRPr lang="pt-BR" sz="1400" dirty="0"/>
          </a:p>
          <a:p>
            <a:pPr lvl="1"/>
            <a:r>
              <a:rPr lang="pt-BR" sz="1400" dirty="0"/>
              <a:t>Clique em output</a:t>
            </a:r>
          </a:p>
          <a:p>
            <a:pPr lvl="1"/>
            <a:r>
              <a:rPr lang="pt-BR" sz="1400" dirty="0"/>
              <a:t>Selecione e arraste ao lado</a:t>
            </a:r>
          </a:p>
          <a:p>
            <a:pPr lvl="1"/>
            <a:r>
              <a:rPr lang="pt-BR" sz="1400" dirty="0"/>
              <a:t>clique em editar</a:t>
            </a:r>
          </a:p>
          <a:p>
            <a:pPr lvl="1"/>
            <a:r>
              <a:rPr lang="pt-BR" sz="1400" dirty="0"/>
              <a:t>Crie a conexão com o banco de dados da stage</a:t>
            </a:r>
          </a:p>
          <a:p>
            <a:pPr lvl="1"/>
            <a:r>
              <a:rPr lang="pt-BR" sz="1400" dirty="0"/>
              <a:t>Selecione a tabela que irá ser a target table (onde irá carregar os dados que foram selecionados acima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08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Teste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299695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testar e ver se está correto a transformação que fez clique em RUN “Setinha verde acima da tela</a:t>
            </a:r>
            <a:r>
              <a:rPr lang="pt-BR" dirty="0" smtClean="0"/>
              <a:t>”.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Devemos montar todos os ETLs da origem para stage, e conforme o desenho da solução da Stage para o DW.</a:t>
            </a:r>
          </a:p>
        </p:txBody>
      </p:sp>
    </p:spTree>
    <p:extLst>
      <p:ext uri="{BB962C8B-B14F-4D97-AF65-F5344CB8AC3E}">
        <p14:creationId xmlns:p14="http://schemas.microsoft.com/office/powerpoint/2010/main" val="6939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Stage</a:t>
            </a:r>
            <a:endParaRPr lang="pt-BR" dirty="0"/>
          </a:p>
        </p:txBody>
      </p:sp>
      <p:pic>
        <p:nvPicPr>
          <p:cNvPr id="6146" name="Picture 2" descr="https://lh3.googleusercontent.com/Wzu1hRp6F6PmLTYNwk2o_w38_4jSlhm-b4TiWfxquZmGeZmWlUkCTA_ngaLY4uLx62DnCYx6Qdl7eO0eOMS9nMjmTrXz8xUooV7WgI0343lhl6RCsmF1iPt3zizrlG0KITeLj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64585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Data Mart</a:t>
            </a:r>
            <a:endParaRPr lang="pt-BR" dirty="0"/>
          </a:p>
        </p:txBody>
      </p:sp>
      <p:pic>
        <p:nvPicPr>
          <p:cNvPr id="9218" name="Picture 2" descr="https://lh4.googleusercontent.com/ZPme5NFB2sUuPxOxoPj3w8Bj-r9tDhoN57E3nAkiCdQsZoBH6mvAZD3ANphX3wPl1x765p5vPdUF5t4LV_Ku_WJVk8dJynN0TPUlCukRsizrN46qbuIlqcvtMo1fBOsxX6OME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7408872" cy="38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Jobs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44522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</a:t>
            </a:r>
            <a:r>
              <a:rPr lang="pt-BR" dirty="0"/>
              <a:t>criar os jobs clique em new-&gt;job:</a:t>
            </a:r>
          </a:p>
          <a:p>
            <a:r>
              <a:rPr lang="pt-BR" dirty="0"/>
              <a:t>Clique em General, e em START</a:t>
            </a:r>
          </a:p>
          <a:p>
            <a:r>
              <a:rPr lang="pt-BR" dirty="0"/>
              <a:t>Depois em Transformation e em Success</a:t>
            </a:r>
          </a:p>
        </p:txBody>
      </p:sp>
      <p:pic>
        <p:nvPicPr>
          <p:cNvPr id="10242" name="Picture 2" descr="https://lh5.googleusercontent.com/PlMPYomVt3yoHnSrPnV5yq8YFDc2Td6Jh-Ko0XtxNslZnFkLfaYP1PMKzDKhBVl4nsrKFLFY4p0VISxF3ixPK042yghV2SEwsfAtQv36aSpEpbQ6hMocM1ld-oeFl1q-LoPeV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8205"/>
            <a:ext cx="6984776" cy="392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O que é BI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58376" y="4481222"/>
            <a:ext cx="7301972" cy="1418537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1800" smtClean="0"/>
              <a:t>Business Intelligence é uma categoria de tecnologias e uma abordagem para gestão, é trabalhar os dados para apresentar informações organizadas e pertinentes do negócio que auxiliará na tomada de decisão nos níveis Tático, Operacional e Estratégico.</a:t>
            </a:r>
            <a:endParaRPr lang="pt-BR" sz="1800" dirty="0" smtClean="0"/>
          </a:p>
        </p:txBody>
      </p:sp>
      <p:pic>
        <p:nvPicPr>
          <p:cNvPr id="6" name="Picture 2" descr="C:\Users\willians.paulo\Documents\projetos\BI\Apresentacao\imagens\business-intelligence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75" y="1415589"/>
            <a:ext cx="31527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Kettle – Agendamento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63691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dos ETL’s estarem certinhos deveremos agendar eles nos servidores para que rodem nas janelas entre as origens para não honerar os servers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O Kitchen.bat executa os jobs gravados, tendo que colocar ele nos agendadores dos sistemas operacional do servidor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Por exemplo no Windows: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D:\teste\data-integration\kitchen.bat /rep:rep2 -job:NomedoJob /level:Basic -log:D:\opt\files\Dimensoes.txt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- Starting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84802" y="171358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descompactamos o </a:t>
            </a:r>
            <a:r>
              <a:rPr lang="pt-BR" b="1" dirty="0"/>
              <a:t>biserver-ce </a:t>
            </a:r>
            <a:r>
              <a:rPr lang="pt-BR" dirty="0"/>
              <a:t>ele cria o diretório com o mesmo nome, dentro do diretório biserver-ce, existe o arquivo start-pentaho.bat, execute ele para iniciar o servidor Pentaho.</a:t>
            </a:r>
          </a:p>
        </p:txBody>
      </p:sp>
      <p:pic>
        <p:nvPicPr>
          <p:cNvPr id="11266" name="Picture 2" descr="https://lh3.googleusercontent.com/1drYrly0B9l12dwfMUkZd5fURnkoJtyCb0K01FZ6gYXSK-dS-cMs6CpOoncdxpiMpMb4FB09YJCXnwmI_Sn57txxmvzV10KkNcVxBVSE6JpHE25qvToMXKiUWeoU6vGduHu9S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66" y="3429000"/>
            <a:ext cx="6097263" cy="29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- Login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84802" y="171358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iniciar o servidor,  abra o browser e digite a seguinte </a:t>
            </a:r>
            <a:r>
              <a:rPr lang="pt-BR" dirty="0" smtClean="0"/>
              <a:t>url: </a:t>
            </a:r>
            <a:r>
              <a:rPr lang="pt-BR" u="sng" dirty="0" smtClean="0"/>
              <a:t>http</a:t>
            </a:r>
            <a:r>
              <a:rPr lang="pt-BR" u="sng" dirty="0"/>
              <a:t>://localhost:8080</a:t>
            </a:r>
            <a:r>
              <a:rPr lang="pt-BR" u="sng" dirty="0" smtClean="0"/>
              <a:t>/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Irá aparecer a tela de Login e senha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13314" name="Picture 2" descr="https://lh5.googleusercontent.com/2ENh9lMxwFEwA-NXIqKF4VY5noxHsPRHQXvuxd5PmawEeVuzDNpKFXJNUYdkxAG6VG3k_up1pk-E0fV7En_TIGGgJ5npm-C5u8eocT8XyLginKNCm_3m-G5vOGrBbzmEqleIA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02" y="2708920"/>
            <a:ext cx="5472608" cy="29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9027" y="566589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logue como administrador:</a:t>
            </a:r>
          </a:p>
          <a:p>
            <a:pPr lvl="1"/>
            <a:r>
              <a:rPr lang="pt-BR" dirty="0"/>
              <a:t>Login: admin</a:t>
            </a:r>
          </a:p>
          <a:p>
            <a:pPr lvl="1"/>
            <a:r>
              <a:rPr lang="pt-BR" dirty="0"/>
              <a:t>Senha: password</a:t>
            </a:r>
          </a:p>
        </p:txBody>
      </p:sp>
    </p:spTree>
    <p:extLst>
      <p:ext uri="{BB962C8B-B14F-4D97-AF65-F5344CB8AC3E}">
        <p14:creationId xmlns:p14="http://schemas.microsoft.com/office/powerpoint/2010/main" val="38812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Tela Principal</a:t>
            </a:r>
            <a:endParaRPr lang="pt-BR" dirty="0"/>
          </a:p>
        </p:txBody>
      </p:sp>
      <p:pic>
        <p:nvPicPr>
          <p:cNvPr id="14338" name="Picture 2" descr="https://lh6.googleusercontent.com/TrgrX88k75W6MachQbqFGjmIwk84dmy70FeWXMHE4LEsjNmYDBAAcnosi2wDnbepVkYVP6FeeGQrCmmu-bbvO9MXtofqIXA7b3vI6-MCqls8kG4IodlpIIhWY-GzDGZy6QFI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9" y="1713582"/>
            <a:ext cx="7380330" cy="40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Iremos criar a conexão com o nosso Data Warehouse, vá </a:t>
            </a:r>
            <a:r>
              <a:rPr lang="pt-BR" dirty="0" smtClean="0"/>
              <a:t>em:</a:t>
            </a:r>
          </a:p>
          <a:p>
            <a:pPr lvl="1"/>
            <a:r>
              <a:rPr lang="pt-BR" dirty="0" smtClean="0"/>
              <a:t>Arquivo-</a:t>
            </a:r>
            <a:r>
              <a:rPr lang="pt-BR" dirty="0"/>
              <a:t>&gt;Novo-&gt;Fonte de Dados.</a:t>
            </a:r>
          </a:p>
          <a:p>
            <a:r>
              <a:rPr lang="pt-BR" dirty="0"/>
              <a:t>Irá apresentar uma janela para configuração onde está nossos dados: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7410" name="Picture 2" descr="https://lh5.googleusercontent.com/UttMrCN5cGAekghjgwCNJSkz3ZU968BlJ-IVMnoRcL0aFL53IAui6CTSwmLBMelwdoB8yR4r8SmQa3EhhR4nbYM_SqK28f4f5CjkvAOZNc675Ypv7HUqg3HzXfKlqJLRFgSV50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4627130" cy="26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3074095"/>
            <a:ext cx="2960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Dê um nome para identificar qual é está conexão no Arquivo-&gt;Gerenciar Fonte de Dados, escolha o de Source Type: Database Tabel(s), clique no + para criar uma nova conexão: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4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Database</a:t>
            </a:r>
            <a:endParaRPr lang="pt-BR" dirty="0"/>
          </a:p>
        </p:txBody>
      </p:sp>
      <p:pic>
        <p:nvPicPr>
          <p:cNvPr id="1028" name="Picture 4" descr="https://lh5.googleusercontent.com/lDjWJRNrEe9LeazV20-JZmCcxJzSd1VI1-bxy1FwdshVvD_gXpZz-P-4eh7xNxwinwBjMcK1K6Wi6KsQUtC6I86SOSQL-AHiYevu_viOfgzzfyJeLM2DLukhZU9ktSbKRI7Ug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53" y="1664188"/>
            <a:ext cx="7493584" cy="42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Tela Principal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28821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Preencha os campos:</a:t>
            </a:r>
            <a:endParaRPr lang="pt-BR" dirty="0"/>
          </a:p>
          <a:p>
            <a:pPr fontAlgn="base"/>
            <a:r>
              <a:rPr lang="pt-BR" dirty="0"/>
              <a:t>Connection Name-&gt; Identificação da conexão </a:t>
            </a:r>
          </a:p>
          <a:p>
            <a:pPr fontAlgn="base"/>
            <a:r>
              <a:rPr lang="pt-BR" dirty="0"/>
              <a:t>Database Type-&gt; Tipo de tecnologia da base de dados</a:t>
            </a:r>
          </a:p>
          <a:p>
            <a:pPr fontAlgn="base"/>
            <a:r>
              <a:rPr lang="pt-BR" dirty="0"/>
              <a:t>Host Name-&gt; Endereço do servidor físico que está a base de dados</a:t>
            </a:r>
          </a:p>
          <a:p>
            <a:pPr fontAlgn="base"/>
            <a:r>
              <a:rPr lang="pt-BR" dirty="0"/>
              <a:t>Database Name-&gt; Nome do schema onde estão as tabelas</a:t>
            </a:r>
          </a:p>
          <a:p>
            <a:pPr fontAlgn="base"/>
            <a:r>
              <a:rPr lang="pt-BR" dirty="0"/>
              <a:t>Port Number-&gt; Porta de conexão, no nosso caso 3306</a:t>
            </a:r>
          </a:p>
          <a:p>
            <a:pPr fontAlgn="base"/>
            <a:r>
              <a:rPr lang="pt-BR" dirty="0"/>
              <a:t>User Name-&gt; Usuário para conexão ao schema</a:t>
            </a:r>
          </a:p>
          <a:p>
            <a:pPr fontAlgn="base"/>
            <a:r>
              <a:rPr lang="pt-BR" dirty="0"/>
              <a:t>Password -&gt; Senha do usuário de conexão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em “Test”, caso receba uma mensagem de Sucesso, está tudo certo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Selecione agora a conexão que criou para criarmos o Cubo e a opção mais abaixo de “Reporting and Analysis(Require Star Schema)” então chegaremos nesta tela: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6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as tabela que irá criar seu cubo, da esquerda para a direita e qual dessas tabelas é a Fato, e clique em Next.</a:t>
            </a:r>
            <a:endParaRPr lang="pt-BR" dirty="0"/>
          </a:p>
        </p:txBody>
      </p:sp>
      <p:pic>
        <p:nvPicPr>
          <p:cNvPr id="2050" name="Picture 2" descr="https://lh6.googleusercontent.com/YCfSxImvdqcTYjqcu76epUfZ_DnCzS8cZLz5y0W0DpypMEwXm5P3Fv5qG68Pd5Kk4dkCxpgnZmbmIty3hPrD7qe-3W7jegEo4QkjN0PU5cSDXAGP-L0_oLzEbB0RJVbF6aHK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69" y="2636912"/>
            <a:ext cx="7129165" cy="40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5172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relacionamento a relacionamento e vá clicando em “Create Join”, faça isso com todos os relacionamentos das fatos com suas dimensões, após fazer todos os relacionamentos clique em “Finish”.</a:t>
            </a:r>
            <a:endParaRPr lang="pt-BR" dirty="0"/>
          </a:p>
        </p:txBody>
      </p:sp>
      <p:pic>
        <p:nvPicPr>
          <p:cNvPr id="3074" name="Picture 2" descr="https://lh6.googleusercontent.com/Xf9nk9KaT1XDla3LblU5zT83Z_LQBK6Kv-WkdIT1K4xlaw8cAN3TO-dr6EEVZDk4hD-gtorGCoxMb1hBTwCXleQFCqVlE0k6RPYtIM_fVURVOilS9QIh0kcghK2RgtiWEGtQ7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84" y="1534220"/>
            <a:ext cx="7084368" cy="39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33677" y="586364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Escolha a primeira opção.</a:t>
            </a:r>
            <a:endParaRPr lang="pt-BR" dirty="0"/>
          </a:p>
        </p:txBody>
      </p:sp>
      <p:pic>
        <p:nvPicPr>
          <p:cNvPr id="4098" name="Picture 2" descr="https://lh4.googleusercontent.com/tYAD4NrQlhzQ8UtuwTkJl98r3AZwuhutkq6CgCXivVBhBuFs7nJMv9wf3myN_8Hh4Tfwt3gfR5OvhoREgh6H5ccpCCqPk8K6AAI5ZUMm6ZXc3KGezp0vF0I-kc0nk4-TQ1Zcr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9161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Como Funciona???????????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80112" y="2866375"/>
            <a:ext cx="2680236" cy="165618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1800" dirty="0"/>
              <a:t>Pegamos um monte de dados trabalhamos eles de disponibilizamos para consumo como informação</a:t>
            </a:r>
            <a:endParaRPr lang="pt-BR" sz="1800" dirty="0" smtClean="0"/>
          </a:p>
        </p:txBody>
      </p:sp>
      <p:pic>
        <p:nvPicPr>
          <p:cNvPr id="2050" name="Picture 2" descr="C:\Users\Willians\Pictures\datasus\curso_pentaho\comofunci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579075" cy="38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33677" y="586364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Vá em “Gerenciar Fontes de Dados” para ver como que ficou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https://lh3.googleusercontent.com/fgoPJI6azkq-wvWiPe4pHC2yVeQy_PmKENzk51qoNNBGQXJFysNBsmCtLfpEHQ7YstS-ZaVQGplbmlvYeiGU8aHXUEXgAZ8rxDN2xcPgZ7dzGU-9T0eo_Nib8pNAOqcSHbHqQ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83" y="2198818"/>
            <a:ext cx="6090428" cy="34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33677" y="586364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Vá </a:t>
            </a:r>
            <a:r>
              <a:rPr lang="pt-BR" dirty="0"/>
              <a:t>em “Edit</a:t>
            </a:r>
            <a:r>
              <a:rPr lang="pt-BR" dirty="0" smtClean="0"/>
              <a:t>”:</a:t>
            </a:r>
            <a:endParaRPr lang="pt-BR" dirty="0"/>
          </a:p>
        </p:txBody>
      </p:sp>
      <p:pic>
        <p:nvPicPr>
          <p:cNvPr id="6146" name="Picture 2" descr="https://lh3.googleusercontent.com/701PeEnam_qFs3P2_SnNN1Vr1WSzh-n7mtYGj6YMwCHAlt0UhuGMxIiTwKPjVagkFK4yp1K4vbqTsSFiZMyuGM2PAPpfZmpcWXugI1NR_-v3rlchOOKuSYXeFbVoy99b6t7fB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76" y="1556792"/>
            <a:ext cx="65319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Database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48691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Pronto estamos com o nosso cubo pronto para realizar as analises, aqui podemos deixar ele com nomes menos técnicos, para o usuário final fazer as suas consultas Ad-Hoc.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Para o nosso projeto temos 2 cubos um para proposta e outro para Faturamento.</a:t>
            </a:r>
            <a:endParaRPr lang="pt-BR" dirty="0"/>
          </a:p>
        </p:txBody>
      </p:sp>
      <p:pic>
        <p:nvPicPr>
          <p:cNvPr id="6148" name="Picture 4" descr="https://lh3.googleusercontent.com/2nf3GjWXu8cMqnSUdCS1YY2YPAODiSOw9kEVRlUvCNGOiXAztd481IMMJ9BTes8mEl2f4Zx4S7dYVjECmfm4cjCa91kR5uuAd09AKX5QZE9gYjXFsPYFD1KBHFyFZ7mMibeho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33" y="1580479"/>
            <a:ext cx="53792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MarketPlace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7728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entrar no Marketplace do Pentaho para baixar o saiku e o ivy dashboard.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Quando </a:t>
            </a:r>
            <a:r>
              <a:rPr lang="pt-BR" dirty="0"/>
              <a:t>entramos no Marketplace, apresentará a seguinte tela:</a:t>
            </a:r>
            <a:endParaRPr lang="pt-BR" dirty="0"/>
          </a:p>
        </p:txBody>
      </p:sp>
      <p:pic>
        <p:nvPicPr>
          <p:cNvPr id="7170" name="Picture 2" descr="https://lh6.googleusercontent.com/6iiapeyR7p_8wYvNghEW4CvAZSKsFIyPfMIjBHEi-m9W9FhgQka3Yqu_GzYbv16FMzHeYOp7HOzrBZcufD0OxMZkv59xxjeiVESYGeTPn1Y5NWw3OM94AdOEzP0iw1m9t34aB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59" y="3140968"/>
            <a:ext cx="60196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MarketPlace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7728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Vá em search e digite: </a:t>
            </a:r>
            <a:r>
              <a:rPr lang="pt-BR" dirty="0" smtClean="0"/>
              <a:t> saiku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9218" name="Picture 2" descr="https://lh4.googleusercontent.com/VrHTltNlkmpxEHbBVaaX0xGoWNrJLDjfbtmeL6C2j-IWnbe91ZZJESJGrMCW4VizT4-FbsGrFRbxlgrV5IRr1L5Z90kDYo-OOkiKtscnjxT26MT2uZa8vm18itOtpDAndBAxV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97" y="2492896"/>
            <a:ext cx="6869009" cy="38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MarketPlace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7728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o Saiku Analytics, clique no nome e selecione a versão </a:t>
            </a:r>
            <a:r>
              <a:rPr lang="pt-BR" dirty="0" smtClean="0"/>
              <a:t>2.6</a:t>
            </a:r>
          </a:p>
          <a:p>
            <a:endParaRPr lang="pt-BR" dirty="0" smtClean="0"/>
          </a:p>
        </p:txBody>
      </p:sp>
      <p:pic>
        <p:nvPicPr>
          <p:cNvPr id="10242" name="Picture 2" descr="https://lh5.googleusercontent.com/zk8VziPyci9-VF5whJmP39b1F5VJeT5MvzFPDhG0ly5_JCy3OA7ByWIzPfKlqBN3iSqn7bddtK2CR-Zyg1PdOU4xU_6CsmHLCTeRQb0T8dA0Sq1B23IHeBNKUysTbdxxQ12e1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81" y="2564904"/>
            <a:ext cx="4610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142" y="56612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**************</a:t>
            </a:r>
            <a:r>
              <a:rPr lang="pt-BR" dirty="0"/>
              <a:t>Cuidado para não instalar o Enterprise </a:t>
            </a:r>
            <a:r>
              <a:rPr lang="pt-BR" dirty="0" smtClean="0"/>
              <a:t>Edition</a:t>
            </a:r>
          </a:p>
          <a:p>
            <a:endParaRPr lang="pt-BR" dirty="0"/>
          </a:p>
          <a:p>
            <a:r>
              <a:rPr lang="pt-BR" dirty="0"/>
              <a:t>Clique em install.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0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MarketPlace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Aguarde a resposta do Pentaho.</a:t>
            </a:r>
            <a:endParaRPr lang="pt-BR" dirty="0"/>
          </a:p>
          <a:p>
            <a:r>
              <a:rPr lang="pt-BR" dirty="0"/>
              <a:t>Vá novamente no search e digite dashboard, selecione o Ivy Dashboard Designer versao 0.0.3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10244" name="Picture 4" descr="https://lh5.googleusercontent.com/aj9AlgvZu2Ld6e2i6SF5VFxPVk518EfkjGTSfOO8HP-sMdQUCufDfWiNZvXy_3mGZJAKEECMTely27icDAnVi2hCIwjkDXILD8P-TXV6v95UvmprCEGyBOykFGJTc-_FAqlBw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9" y="2696146"/>
            <a:ext cx="6060318" cy="34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6379" y="623731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Clique em install.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3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MarketPlace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Irá pedir para reiniciar o servidor Pentaho, vá no diretório e execute o script: </a:t>
            </a:r>
            <a:r>
              <a:rPr lang="pt-BR" dirty="0" smtClean="0"/>
              <a:t>stop-pentaho</a:t>
            </a:r>
            <a:endParaRPr lang="pt-BR" dirty="0"/>
          </a:p>
        </p:txBody>
      </p:sp>
      <p:pic>
        <p:nvPicPr>
          <p:cNvPr id="10246" name="Picture 6" descr="https://lh3.googleusercontent.com/j42uHLAvSPU4fMsRCA4ddo7p1FZqY2uUUXnPLYB1cSyJspZlJ3BZ0Go1TlsounFkZFbV-xZftr4ceaYbQNJWJ7J2wi-RgT3uz4MiaTlkOp1OyBcmKIeHdLZzUHFZr6nDhS6WN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82" y="2275131"/>
            <a:ext cx="627575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0146" y="593467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Aguarde ele parar o server e depois clique em start-pentaho.</a:t>
            </a:r>
            <a:endParaRPr lang="pt-BR" dirty="0"/>
          </a:p>
          <a:p>
            <a:r>
              <a:rPr lang="pt-BR" dirty="0"/>
              <a:t>Quando o servidor estiver no ar novamente iremos ter as duas ferramentas instaladas.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Visões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criar umas visões com o Saiku Analitics, vá em </a:t>
            </a:r>
            <a:endParaRPr lang="pt-BR" dirty="0" smtClean="0"/>
          </a:p>
          <a:p>
            <a:pPr lvl="1"/>
            <a:r>
              <a:rPr lang="pt-BR" dirty="0" smtClean="0"/>
              <a:t>Arquivo-</a:t>
            </a:r>
            <a:r>
              <a:rPr lang="pt-BR" dirty="0"/>
              <a:t>&gt;Novo-&gt;Saiku Analytics.</a:t>
            </a:r>
            <a:endParaRPr lang="pt-BR" dirty="0"/>
          </a:p>
        </p:txBody>
      </p:sp>
      <p:pic>
        <p:nvPicPr>
          <p:cNvPr id="13314" name="Picture 2" descr="https://lh4.googleusercontent.com/94o09Rq4h2kks6xDJleFQRGIDG6A5xGC5eXW0vFtVW_0Wg4MpZ5GY35fPjSk9IihNExV4lGSYNhdYdpiI8212n6VVaZJdcFXQvME8I40ONT0AN3EmvjjCgFbLbVi8oVEnykOj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14" y="2309608"/>
            <a:ext cx="7172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Visões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Irá abrir a seguinte aba, visão geral:</a:t>
            </a:r>
            <a:endParaRPr lang="pt-BR" dirty="0"/>
          </a:p>
        </p:txBody>
      </p:sp>
      <p:pic>
        <p:nvPicPr>
          <p:cNvPr id="14338" name="Picture 2" descr="https://lh3.googleusercontent.com/cXatnEH353hU8imeQhy9flM1H9iKlgNlIn6gAk2buJWhfANv2laYtn0JLMGq4m_lPh7Teze9Sa7RwuHV_KGg5Ii6o-3Uk_vYfX1je9SIcY-3FGly2MBzC0-PvYaVYGCT3Rfd45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43" y="2204864"/>
            <a:ext cx="6487238" cy="36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Um pouco de conceito...</a:t>
            </a:r>
            <a:endParaRPr lang="pt-BR" dirty="0"/>
          </a:p>
        </p:txBody>
      </p:sp>
      <p:pic>
        <p:nvPicPr>
          <p:cNvPr id="3074" name="Picture 2" descr="C:\Users\Willians\Pictures\datasus\curso_pentaho\opinion-300x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683198" cy="24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03648" y="4365104"/>
            <a:ext cx="7056784" cy="201622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1800" dirty="0" smtClean="0"/>
              <a:t>Iremos falar um pouco sobre:</a:t>
            </a:r>
          </a:p>
          <a:p>
            <a:pPr algn="ctr"/>
            <a:r>
              <a:rPr lang="pt-BR" sz="1800" dirty="0" smtClean="0"/>
              <a:t>Origem do dados</a:t>
            </a:r>
          </a:p>
          <a:p>
            <a:pPr algn="ctr"/>
            <a:r>
              <a:rPr lang="pt-BR" sz="1800" dirty="0" smtClean="0"/>
              <a:t>Stage Area</a:t>
            </a:r>
          </a:p>
          <a:p>
            <a:pPr algn="ctr"/>
            <a:r>
              <a:rPr lang="pt-BR" sz="1800" dirty="0" smtClean="0"/>
              <a:t>DW</a:t>
            </a:r>
          </a:p>
          <a:p>
            <a:pPr algn="ctr"/>
            <a:r>
              <a:rPr lang="pt-BR" sz="1800" dirty="0" smtClean="0"/>
              <a:t>OLAP</a:t>
            </a:r>
          </a:p>
          <a:p>
            <a:pPr algn="ctr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4009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Visões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o cubo que deseja trabalhar, e arraste entre linhas e colunas os campos que foram criados do cubo.</a:t>
            </a:r>
            <a:endParaRPr lang="pt-BR" dirty="0"/>
          </a:p>
        </p:txBody>
      </p:sp>
      <p:pic>
        <p:nvPicPr>
          <p:cNvPr id="15362" name="Picture 2" descr="https://lh3.googleusercontent.com/0TP5kabKWJ2iYb96aMfLvJa51YnOKjV24aYuOT4JZLMFrndbRKL6VhprrqC6xF8_ziBvge0sbMdfWYdZ_t0XLCWVSPCot0CPj3O1hpQ60BN9j1WjXGpSbPfBlcu0LQJKMEz_s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1" y="2527688"/>
            <a:ext cx="6854261" cy="38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Visões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em gráficos e escolha o melhor relatório que se encaixe:</a:t>
            </a:r>
            <a:endParaRPr lang="pt-BR" dirty="0"/>
          </a:p>
        </p:txBody>
      </p:sp>
      <p:pic>
        <p:nvPicPr>
          <p:cNvPr id="16386" name="Picture 2" descr="https://lh5.googleusercontent.com/WYryKKeSwxrAtZ3-VoiiX0Aa4f2_QKRXOqfSJWlBrNY6Kvu4g-34GhlIsEGyuk6S19NOLSpxrErPHv3f7NINpbv5YGLhPmF83vWN__uxam_uMIs53R1lTI0uzJ7qaV3IyzbUs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37" y="2132856"/>
            <a:ext cx="5790449" cy="32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141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Salve e reinicie o processo para montar todas as visões que necessite.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Ferramenta para montar Dashboards rápidos e dinamicos com as visões já feitas.</a:t>
            </a:r>
            <a:endParaRPr lang="pt-BR" dirty="0"/>
          </a:p>
          <a:p>
            <a:pPr lvl="1"/>
            <a:r>
              <a:rPr lang="pt-BR" dirty="0" smtClean="0"/>
              <a:t> </a:t>
            </a:r>
            <a:r>
              <a:rPr lang="pt-BR" dirty="0"/>
              <a:t>Arquivo-&gt;Novo-&gt;Ivy Dashboard Designer</a:t>
            </a:r>
            <a:endParaRPr lang="pt-BR" dirty="0"/>
          </a:p>
        </p:txBody>
      </p:sp>
      <p:pic>
        <p:nvPicPr>
          <p:cNvPr id="17410" name="Picture 2" descr="https://lh3.googleusercontent.com/Opd55xSE4_50x5my0Ml-TiP9iK765uIk38FgH0kYo3oVaTWKNQmzilHBbNv1ZWtEuwh9Z841WA0pD4InUg4xR3HCzbTMpsL4pCapBkJjWDSFiMUN7l-vuT5Lpb-5gIsApoqSr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97" y="2846872"/>
            <a:ext cx="6564729" cy="36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88142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clicar para criar um novo dashboard com o ivy deverá se cadastrar rapidamente no site para pegar a chave do Ivy Dashboard Design.</a:t>
            </a:r>
            <a:endParaRPr lang="pt-BR" dirty="0"/>
          </a:p>
          <a:p>
            <a:r>
              <a:rPr lang="pt-BR" dirty="0"/>
              <a:t>Após fazer isso teremos a seguinte tela:</a:t>
            </a:r>
            <a:endParaRPr lang="pt-BR" dirty="0"/>
          </a:p>
        </p:txBody>
      </p:sp>
      <p:pic>
        <p:nvPicPr>
          <p:cNvPr id="18434" name="Picture 2" descr="https://lh3.googleusercontent.com/aykullwrQLhUcMv1KSEyz00c8dw8qEWz2_40D1fQA9DY8fBqY89ayEvfyEefmzkW7Jp62kSUihR-alqSkJYoLkRIPTQjcsNtk2V2cAWYybd3zk3RerN8RhARsGvq6KDh4cxXo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70" y="2636912"/>
            <a:ext cx="7164983" cy="40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121500" y="595051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podemos criar o dashboard.</a:t>
            </a:r>
            <a:endParaRPr lang="pt-BR" dirty="0"/>
          </a:p>
          <a:p>
            <a:r>
              <a:rPr lang="pt-BR" dirty="0"/>
              <a:t>Clique em “Analytics”, arraste até “Drop here”, irá apresentar uma janela:</a:t>
            </a:r>
            <a:endParaRPr lang="pt-BR" dirty="0"/>
          </a:p>
        </p:txBody>
      </p:sp>
      <p:pic>
        <p:nvPicPr>
          <p:cNvPr id="19458" name="Picture 2" descr="https://lh3.googleusercontent.com/JElTyJUVajozS2bPcJwca4sMfienBvEOWCl944eXJZaXyyL2klJdeeEA4IGzCQfLs1Czk9Sl_PA2eImasyuaXK1LXUgvP--exx7JYz0jXot2MK9UoNCTkvqN61zT_JNiYcofW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41" y="1628800"/>
            <a:ext cx="7427557" cy="41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2348880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Configure a área do painel, com o Titulo, Propriedades e a Analise que deseja neste quadrante, até que apareça a analise.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Monte todos os quadrantes com os relatórios já feitos</a:t>
            </a:r>
            <a:endParaRPr lang="pt-BR" dirty="0"/>
          </a:p>
        </p:txBody>
      </p:sp>
      <p:pic>
        <p:nvPicPr>
          <p:cNvPr id="21506" name="Picture 2" descr="https://lh3.googleusercontent.com/KQLZH5NRC88EnYObaWMhQ9I--CcxgiggG2drE9pf-6uk0wsY6IJffr0vxCpR83uE-nMi1rAKl_ORdAh-Dcqx8sC5ByXsimnMfm8m7T62ytV4GbLlEcNGOuvbiI300ALVhlq5-N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2447893"/>
            <a:ext cx="47388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14185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Salve o painel</a:t>
            </a:r>
          </a:p>
        </p:txBody>
      </p:sp>
      <p:pic>
        <p:nvPicPr>
          <p:cNvPr id="22530" name="Picture 2" descr="https://lh3.googleusercontent.com/-7e6xczIZ6VworM6vY4QKMhNXN6BNuG-gtIFcOlBTQEKpDChiGXQw3Lc_aAK8q4PTOSnVMVmA9I3BlbiGz6aKrRYGBcU8jR0tNuks-7-P5F9DUIbZmjP0iJOVn1s19tQEbyw2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13862"/>
            <a:ext cx="6007294" cy="33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Ivy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Abra o relatório para ver como ficou:</a:t>
            </a:r>
            <a:endParaRPr lang="pt-BR" dirty="0" smtClean="0"/>
          </a:p>
        </p:txBody>
      </p:sp>
      <p:pic>
        <p:nvPicPr>
          <p:cNvPr id="23554" name="Picture 2" descr="https://lh5.googleusercontent.com/MAVPl_Z9PbLExgBa7lzkjyRoW-ktXHY0txwbWGcD4uh0veh6tzoP-Qv5XyLXHaKQv8Ix-WGr5J1ZeiWp_ZDpwmC2deVzBDe_YVXMLkhHi6C718LjT82Y1KQJ_D3Wg4PvuKJE3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7249944" cy="40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CDE (Community Dashboard Editor</a:t>
            </a:r>
            <a:r>
              <a:rPr lang="pt-BR" b="1" dirty="0" smtClean="0"/>
              <a:t>)</a:t>
            </a:r>
          </a:p>
          <a:p>
            <a:r>
              <a:rPr lang="pt-BR" dirty="0"/>
              <a:t>CDE Dashboard é uma poderosa ferramenta para criação dos dashboards no pentaho, temos um controle maior, podendo criar filtros, alterar fontes, aplicar css em nossos dashboards.</a:t>
            </a:r>
            <a:endParaRPr lang="pt-BR" dirty="0" smtClean="0"/>
          </a:p>
        </p:txBody>
      </p:sp>
      <p:pic>
        <p:nvPicPr>
          <p:cNvPr id="24578" name="Picture 2" descr="C:\Users\Willians\Pictures\datasus\curso_pentaho\b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9129"/>
            <a:ext cx="4968552" cy="34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em </a:t>
            </a:r>
            <a:endParaRPr lang="pt-BR" dirty="0" smtClean="0"/>
          </a:p>
          <a:p>
            <a:pPr lvl="1"/>
            <a:r>
              <a:rPr lang="pt-BR" dirty="0" smtClean="0"/>
              <a:t>Arquivo-</a:t>
            </a:r>
            <a:r>
              <a:rPr lang="pt-BR" dirty="0"/>
              <a:t>&gt;Novo-&gt;Paine CDE</a:t>
            </a:r>
            <a:endParaRPr lang="pt-BR" dirty="0" smtClean="0"/>
          </a:p>
        </p:txBody>
      </p:sp>
      <p:pic>
        <p:nvPicPr>
          <p:cNvPr id="24580" name="Picture 4" descr="https://lh6.googleusercontent.com/Wu7cbTt4AWV1QCmV22ADfzXwB06liMGGFXAARJPf9_Orh6C63w-iliQxAPdYDs7hRMEgNZUt2Ao92ix3dogJvnztmSng5fBO7qM396cAvqDJZc_aHvzdXx4ugf1xoBuRveZck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6886"/>
            <a:ext cx="73003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Origem dos dados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09364" y="1700808"/>
            <a:ext cx="7056784" cy="201622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dirty="0"/>
              <a:t>As origens podem ser das mais diversas possíveis, as suites de Business Intelligence devem contemplar os dados a serem trabalhados.</a:t>
            </a:r>
          </a:p>
          <a:p>
            <a:r>
              <a:rPr lang="pt-BR" sz="1800" dirty="0"/>
              <a:t>O mais comum é trabalharmos com sistemas OLTP (Online Transaction Process), planilhas e arquivos textos, como origem dos dados.</a:t>
            </a:r>
            <a:endParaRPr lang="pt-BR" sz="1800" dirty="0" smtClean="0"/>
          </a:p>
        </p:txBody>
      </p:sp>
      <p:pic>
        <p:nvPicPr>
          <p:cNvPr id="4098" name="Picture 2" descr="C:\Users\Willians\Pictures\datasus\curso_pentaho\Saiba-Mai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28" y="3316209"/>
            <a:ext cx="5896655" cy="3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Irá abrir a seguinte tela para criarmos os dashboards:</a:t>
            </a:r>
            <a:endParaRPr lang="pt-BR" dirty="0" smtClean="0"/>
          </a:p>
        </p:txBody>
      </p:sp>
      <p:pic>
        <p:nvPicPr>
          <p:cNvPr id="26626" name="Picture 2" descr="https://lh6.googleusercontent.com/lOj37k9JivxHDEfuKVpzimVBZ5dBD26SdJVPofLQPghlzbkKxvZ5WRyDpYAVy9Zhsf4TxY1sznUSdWPrQmcpDHTepEShzoHcO6pq5txQJ5QObva2Va2h8sXtH3ufGkGsGr3Hq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3153"/>
            <a:ext cx="7109209" cy="39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criar nosso dashboard, primeiramente iremos pegar um template já pronto para facilitar:</a:t>
            </a:r>
            <a:endParaRPr lang="pt-BR" dirty="0" smtClean="0"/>
          </a:p>
        </p:txBody>
      </p:sp>
      <p:pic>
        <p:nvPicPr>
          <p:cNvPr id="27650" name="Picture 2" descr="https://lh5.googleusercontent.com/dHEl-BbQv9F2INCkjLQ_O4Mg7C6Da-8xUQOt9meFN4DEPd6pG-BY_xP4zi35hHofBS0ZH9hXZwzzsO-DtYhxS8IjbrUxxyEfTEb4kN75FYk5mNcnNTjRn749DIGHF1sB7N5lZ3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42265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277915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Escolha o template que mais se adequa, e clique em “Ok”, para o nosso projeto o “Top Filter Template” é o mais proximo.</a:t>
            </a:r>
            <a:endParaRPr lang="pt-BR" dirty="0"/>
          </a:p>
          <a:p>
            <a:r>
              <a:rPr lang="pt-BR" dirty="0"/>
              <a:t>Após escolher ele irá desenhar o conforme apareceu no template.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520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pic>
        <p:nvPicPr>
          <p:cNvPr id="5" name="Picture 4" descr="https://lh5.googleusercontent.com/FConADkq9v7sWlsMc5luhGSPbIuoxc941eiP1i7HUhEl-dbeOQehl5teVT1cGemJNkDIpIp4HHkHBNjhDwNy4FCg7RAckkkekDlR0jsKLRmYsIq3vCuJ-pEMPw-0s-83AJW2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22" y="1916832"/>
            <a:ext cx="74284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Salve o dashboard para podermos visualizar conforme fomos alterando.</a:t>
            </a:r>
            <a:endParaRPr lang="pt-BR" dirty="0" smtClean="0"/>
          </a:p>
        </p:txBody>
      </p:sp>
      <p:pic>
        <p:nvPicPr>
          <p:cNvPr id="29698" name="Picture 2" descr="https://lh4.googleusercontent.com/0d5UfqyAgZJpCSKvj5yuN2AJMjvS5sQDpLuUpTRRuFD_YOg_Hjw8nBq5n7DM-bpf-4SwRtRGMAP7CRIqeCiPz3fTD-Z-nQ8vOOqHCBgbdfef9NdKTCzzr1kdfAjhjGMM-m1F0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83" y="2276872"/>
            <a:ext cx="7181485" cy="40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clicamos em visualizar temos a seguinte tela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22" name="Picture 2" descr="https://lh3.googleusercontent.com/PPmTJQ0taa2ie4DXT2l4iaKcfVdnr5pI_dtMbaFEn8mdsLCyPhfIeEn1UiJQs3wGYzX3A6aElV2FeVm5Qdxyx1JbYpzW0EuY2jgn49mG4syxH_BD7lc_RX-OS7DMTihrW-Po2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2" y="2348880"/>
            <a:ext cx="7365656" cy="41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Devemos ir em Dashboards Panel, selecionamos Wizards-&gt;Saiku OLAP Wizard e então devemos criar a analise para apresentar no dashboard, clicando em new Dashboard.</a:t>
            </a:r>
            <a:endParaRPr lang="pt-BR" dirty="0"/>
          </a:p>
        </p:txBody>
      </p:sp>
      <p:pic>
        <p:nvPicPr>
          <p:cNvPr id="31746" name="Picture 2" descr="https://lh3.googleusercontent.com/8Hmc3HobzaPwrK84r5wCCmpz-erWzegC0JjO_5fJwZJLeXYbRCFYCbOmcjXkbR-48e8RQAVhEVY9OMoC5H57Eg09D-4IXpcIRDtm4AJYd_qfcuC6efCuwBPvcbHlk0YcAYcR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78157"/>
            <a:ext cx="71722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495413" y="515719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editar o Components Panel, onde relacionamos as analises com o quadrante que foi criado.</a:t>
            </a:r>
            <a:endParaRPr lang="pt-BR" dirty="0"/>
          </a:p>
          <a:p>
            <a:r>
              <a:rPr lang="pt-BR" dirty="0"/>
              <a:t>Clicando em Charts-&gt;CCC Bar Chart</a:t>
            </a:r>
            <a:endParaRPr lang="pt-BR" dirty="0"/>
          </a:p>
          <a:p>
            <a:r>
              <a:rPr lang="pt-BR" dirty="0"/>
              <a:t>Então devemos editar os dados do quadrante, dando um nome, titulo,datasource e o HtmlObject.</a:t>
            </a:r>
            <a:endParaRPr lang="pt-BR" dirty="0"/>
          </a:p>
        </p:txBody>
      </p:sp>
      <p:pic>
        <p:nvPicPr>
          <p:cNvPr id="32770" name="Picture 2" descr="https://lh3.googleusercontent.com/QsqV6Y6sRAvKvuZZvl8KoScmpAoYkRnQjzQWCf-TP08l5Mcci-QsFl3qgLoLQHi5lBVCpkZ6lJqnjBKtqjsBXCjMbM89_1N8qUW9KJWnJkzGNVegjqoUB-ujL0-B_ciip4JhI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14" y="1844823"/>
            <a:ext cx="5462757" cy="307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para ver o painel.</a:t>
            </a:r>
            <a:endParaRPr lang="pt-BR" dirty="0"/>
          </a:p>
        </p:txBody>
      </p:sp>
      <p:pic>
        <p:nvPicPr>
          <p:cNvPr id="33794" name="Picture 2" descr="https://lh5.googleusercontent.com/V3B2YeViotgL84O_qQxHobMGtGpbPHvIDhqoraRJonHL9dgZRRCe2dJFPAeyXw9SfqSv5sOl0JkBCmiNjLW89fix5IuUsDVdQ-gRdcR6dbLLlShsvSn3r6DOULGSpE4i_kiXlQ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80121"/>
            <a:ext cx="4752528" cy="26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3012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Repita para os outros relatórios, criando eles com a ferramenta do Saiku, colocando os filtros que deseja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Exercitando…</a:t>
            </a:r>
            <a:endParaRPr lang="pt-BR" dirty="0"/>
          </a:p>
        </p:txBody>
      </p:sp>
      <p:pic>
        <p:nvPicPr>
          <p:cNvPr id="34818" name="Picture 2" descr="C:\Users\Willians\Pictures\datasus\curso_pentaho\bob-esponja-vole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5184576" cy="28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criar todos os relatórios e alocá-los vamos criar os filtros.</a:t>
            </a:r>
            <a:endParaRPr lang="pt-BR" dirty="0"/>
          </a:p>
          <a:p>
            <a:r>
              <a:rPr lang="pt-BR" dirty="0"/>
              <a:t>Vamos em novamente em Datasource Panel e depois clicamos em Wizard-&gt;OLAP Selector Wizard irá apresentar uma janela para configurarmos o filtro:</a:t>
            </a:r>
            <a:endParaRPr lang="pt-BR" dirty="0"/>
          </a:p>
        </p:txBody>
      </p:sp>
      <p:pic>
        <p:nvPicPr>
          <p:cNvPr id="35842" name="Picture 2" descr="https://lh3.googleusercontent.com/vnPx9I1LyqMMkQcPhgaR3jizzAh7LaSfSWF72WeLDKhsgTHsEtEYHFREFWdaA7Z4fimmhPM-lEnOMFeYACFJS8oT7P4ZMZnjEGYM-eZUlg76TynWCOPVM0hsRihChvyGlAJgHU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84" y="3284984"/>
            <a:ext cx="5085272" cy="28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/>
          <a:lstStyle/>
          <a:p>
            <a:r>
              <a:rPr lang="pt-BR" dirty="0" smtClean="0"/>
              <a:t>Stage Area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580112" y="1447400"/>
            <a:ext cx="3240360" cy="500593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dirty="0"/>
              <a:t>“Representa um armazenamento intermediário dos dados, facilitando a integração dos dados do ambiente operativo antes da sua atualização no Data Warehouse.</a:t>
            </a:r>
          </a:p>
          <a:p>
            <a:r>
              <a:rPr lang="pt-BR" sz="1800" dirty="0"/>
              <a:t>Em sua proposta original, a Stage Area era um repositório temporário, que armazenava apenas as informações correntes, antes de serem carregadas para o DW, algo como uma cópia dos ambientes de sistemas transacionais existentes na empresa.”</a:t>
            </a:r>
          </a:p>
          <a:p>
            <a:r>
              <a:rPr lang="pt-BR" sz="1800" i="1" dirty="0"/>
              <a:t>Livro: Tecnologia e Projeto de Data Warehouse; página 39</a:t>
            </a:r>
            <a:endParaRPr lang="pt-BR" sz="1800" dirty="0" smtClean="0"/>
          </a:p>
        </p:txBody>
      </p:sp>
      <p:pic>
        <p:nvPicPr>
          <p:cNvPr id="5122" name="Picture 2" descr="C:\Users\Willians\Pictures\datasus\curso_pentaho\14464po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12" y="2348880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Logo após selecionamos as visões que criamos e abrimos a query:</a:t>
            </a:r>
            <a:endParaRPr lang="pt-BR" dirty="0"/>
          </a:p>
        </p:txBody>
      </p:sp>
      <p:pic>
        <p:nvPicPr>
          <p:cNvPr id="36866" name="Picture 2" descr="https://lh4.googleusercontent.com/PErpU_GXboz_VNLEyNzpedw9YgxukmQkt5MV72Y4h8sWFqrE8XYkry7HjFfDqpxqB4THlM2QIMDm7BBbah866uCjDpuoRcK80r69YD_zc1mwR4LSP2vorCFyHojO19TZyrTnI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5" y="3135336"/>
            <a:ext cx="4938830" cy="27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observarmos temos {${ano}} essa é a variável que nos permite que o relatório se componha conforme o filtro, clique em OK.</a:t>
            </a:r>
            <a:endParaRPr lang="pt-BR" dirty="0"/>
          </a:p>
          <a:p>
            <a:r>
              <a:rPr lang="pt-BR" dirty="0"/>
              <a:t>Depois vamos em Parameters e adicionamos a variável, ano e um valor fixo para quando entrar no Dashboard.</a:t>
            </a:r>
            <a:endParaRPr lang="pt-BR" dirty="0"/>
          </a:p>
          <a:p>
            <a:r>
              <a:rPr lang="pt-BR" dirty="0"/>
              <a:t>Vamos em Components Panel, e selecionamos a visão que queremos que se adapte ao filtro, acessamos Listeners e colocamos os filtros que deve se comportar aquela visão e selecionamos o Parameters também.</a:t>
            </a:r>
            <a:endParaRPr lang="pt-BR" dirty="0"/>
          </a:p>
        </p:txBody>
      </p:sp>
      <p:pic>
        <p:nvPicPr>
          <p:cNvPr id="37890" name="Picture 2" descr="https://lh6.googleusercontent.com/jjlnCLQQnB-iDkX599t2cxXkbjkbebLO-DKrBwbrg7V_E134tL6p0iDRY-mguR41tZ9sAo5Obkya4A4uftC-r2dpvRchA-kIp6E92eL7S81dkvdZq8oSzgUpXufhpPZlb4XgMN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07" y="4185084"/>
            <a:ext cx="37142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Clicamos para visualizar então vemos como está se comportando nosso Dashboard:</a:t>
            </a:r>
            <a:endParaRPr lang="pt-BR" dirty="0"/>
          </a:p>
        </p:txBody>
      </p:sp>
      <p:pic>
        <p:nvPicPr>
          <p:cNvPr id="38914" name="Picture 2" descr="https://lh3.googleusercontent.com/xy8XsT23a7n4JoTpHOC0VdlEudKFIicsMgpXUXb7EtpQWb2s7NSbXrC6kMCSzUbK4reFdeyO1eDcwoStrCp1XfdL-A5vD_dMeP_vEH_HpDuydByVllFA_Zr_qFyjDNumoHyBH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90" y="2780928"/>
            <a:ext cx="6700859" cy="37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Links: clicamos com o botão direito do mouse e clicamos em criar link, irá aparecer uma janela com o link para acesso:</a:t>
            </a:r>
            <a:endParaRPr lang="pt-BR" dirty="0"/>
          </a:p>
        </p:txBody>
      </p:sp>
      <p:pic>
        <p:nvPicPr>
          <p:cNvPr id="39938" name="Picture 2" descr="https://lh3.googleusercontent.com/PW2ZqAePd0GoG8EMFMpIdC0Amhwag5ptRKbC9e-o83PIabFxXYuxEHxJSG-iPqM1Vm4dtEIJ16glckYNmGVao7E-Sf5RMCFjEZxHXYncO4GCz3pdmUzTtMRNMnsR6lSYmsl2_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09" y="2996952"/>
            <a:ext cx="53792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Pentaho – </a:t>
            </a:r>
            <a:r>
              <a:rPr lang="pt-BR" b="1" dirty="0" smtClean="0">
                <a:effectLst/>
              </a:rPr>
              <a:t>Dashboard CDE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856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link é necessário que esteja logado para apresentar ele</a:t>
            </a:r>
            <a:r>
              <a:rPr lang="pt-BR" dirty="0" smtClean="0"/>
              <a:t>:</a:t>
            </a:r>
          </a:p>
        </p:txBody>
      </p:sp>
      <p:pic>
        <p:nvPicPr>
          <p:cNvPr id="41986" name="Picture 2" descr="https://lh5.googleusercontent.com/48WFWIpxsENeH9rseATKSioJwr2lp0WJ17LN_BrfNfsHsfX_lUURrmwpKKsN-DKLABcRXJ8z8GO36kRio_a5R1bIf8m6956Zo9_q3X7Tgjy1aKSwRdV_QqcHX8u-p-P6xmPFz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26" y="2276872"/>
            <a:ext cx="5740585" cy="32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8788" y="57332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Temos </a:t>
            </a:r>
            <a:r>
              <a:rPr lang="pt-BR" dirty="0"/>
              <a:t>nossa versão do relatório final.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8172400" cy="259228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Obrigado</a:t>
            </a:r>
            <a:r>
              <a:rPr lang="pt-BR" sz="3200" dirty="0"/>
              <a:t>!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236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>
                <a:effectLst/>
              </a:rPr>
              <a:t>Data Warehouse - </a:t>
            </a:r>
            <a:r>
              <a:rPr lang="pt-BR" b="1" dirty="0" smtClean="0">
                <a:effectLst/>
              </a:rPr>
              <a:t>DW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331640" y="5013176"/>
            <a:ext cx="7488832" cy="144016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dirty="0" smtClean="0"/>
              <a:t>O </a:t>
            </a:r>
            <a:r>
              <a:rPr lang="pt-BR" sz="1800" dirty="0"/>
              <a:t>principal objetivo do DW é poder trabalhar separado dos processos transacionais onde é necessário ter todo o controle de entradas dos dados, gerando processamento externo para as consultas das visões e montagens de analises Ad-Hoc, adequando os vieses dos tomadores de decisões.</a:t>
            </a:r>
            <a:endParaRPr lang="pt-BR" sz="1800" dirty="0" smtClean="0"/>
          </a:p>
        </p:txBody>
      </p:sp>
      <p:pic>
        <p:nvPicPr>
          <p:cNvPr id="6146" name="Picture 2" descr="C:\Users\Willians\Pictures\datasus\curso_pentaho\mais-que-um-armaz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744416" cy="29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660504" y="1700808"/>
            <a:ext cx="3159968" cy="2988044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dirty="0"/>
              <a:t>A solução é composta por um DW no inglês Data Warehouse, e como na tradução de Armazém de dados, tem o conceito de armazenar todos os dados da regra de negócio, gerando uma tomada de decisão mais assertiva em cima das visões. Ele tem como intuito ser o reflexo das bases de dados separadas armazenando os dados de forma que agregada e fácil consulta para pessoas que não trabalham com tecnologia.</a:t>
            </a: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3939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9178"/>
            <a:ext cx="7406640" cy="147218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/>
              </a:rPr>
              <a:t>Data Mart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331640" y="4437112"/>
            <a:ext cx="7488832" cy="2016224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800" dirty="0"/>
              <a:t>Os Data Marts é uma das  formas de estruturar um DW, montamos os Data Marts por assuntos de negócio que iremos trabalhar, observando os dados que deveram ser carregados para dentro do DW.</a:t>
            </a:r>
          </a:p>
          <a:p>
            <a:r>
              <a:rPr lang="pt-BR" sz="1800" dirty="0"/>
              <a:t>O DW é trabalhado com entidades de Dimensões e entidade de Fatos, para um entendimento rápido, as Dimensões contam um história sobre aquele Fato que está na tabela, em outras palavras quando temos uma dimensão de tempo com produto e o vendedor que realizou aquela venda encontraremos o valor e quantidade que é o fato ocorreu.</a:t>
            </a:r>
            <a:endParaRPr lang="pt-BR" sz="1800" dirty="0" smtClean="0"/>
          </a:p>
        </p:txBody>
      </p:sp>
      <p:pic>
        <p:nvPicPr>
          <p:cNvPr id="7170" name="Picture 2" descr="C:\Users\Willians\Pictures\datasus\curso_pentaho\dataware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68" y="1484784"/>
            <a:ext cx="3927375" cy="28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2694</TotalTime>
  <Words>2703</Words>
  <Application>Microsoft Office PowerPoint</Application>
  <PresentationFormat>On-screen Show (4:3)</PresentationFormat>
  <Paragraphs>270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Solstice</vt:lpstr>
      <vt:lpstr>Business Intelligence – Suite Pentaho  </vt:lpstr>
      <vt:lpstr>Apresentação</vt:lpstr>
      <vt:lpstr>O que é BI</vt:lpstr>
      <vt:lpstr>Como Funciona???????????</vt:lpstr>
      <vt:lpstr>Um pouco de conceito...</vt:lpstr>
      <vt:lpstr>Origem dos dados</vt:lpstr>
      <vt:lpstr>Stage Area</vt:lpstr>
      <vt:lpstr>Data Warehouse - DW</vt:lpstr>
      <vt:lpstr>Data Mart</vt:lpstr>
      <vt:lpstr>Snow Flake</vt:lpstr>
      <vt:lpstr>Estrela – Star Schema</vt:lpstr>
      <vt:lpstr>ETL</vt:lpstr>
      <vt:lpstr>OLAP</vt:lpstr>
      <vt:lpstr>OLAP - Tipos</vt:lpstr>
      <vt:lpstr>Links Importantes</vt:lpstr>
      <vt:lpstr>Pentaho</vt:lpstr>
      <vt:lpstr>Downloads</vt:lpstr>
      <vt:lpstr>Praticando</vt:lpstr>
      <vt:lpstr>Desenho da Solução</vt:lpstr>
      <vt:lpstr>Modelagem</vt:lpstr>
      <vt:lpstr>Modelagem Stage</vt:lpstr>
      <vt:lpstr>Modelagem- Surregate Key</vt:lpstr>
      <vt:lpstr>Modelagem D.M</vt:lpstr>
      <vt:lpstr>Kettle – Etl’s</vt:lpstr>
      <vt:lpstr>Kettle – Aba Design</vt:lpstr>
      <vt:lpstr>Kettle – Teste</vt:lpstr>
      <vt:lpstr>Kettle – Stage</vt:lpstr>
      <vt:lpstr>Kettle – Data Mart</vt:lpstr>
      <vt:lpstr>Kettle – Jobs</vt:lpstr>
      <vt:lpstr>Kettle – Agendamento</vt:lpstr>
      <vt:lpstr>Pentaho - Starting</vt:lpstr>
      <vt:lpstr>Pentaho - Login</vt:lpstr>
      <vt:lpstr>Pentaho – Tela Principal</vt:lpstr>
      <vt:lpstr>Pentaho – Database</vt:lpstr>
      <vt:lpstr>Pentaho – Database</vt:lpstr>
      <vt:lpstr>Pentaho – Tela Principal</vt:lpstr>
      <vt:lpstr>Pentaho – Database</vt:lpstr>
      <vt:lpstr>Pentaho – Database</vt:lpstr>
      <vt:lpstr>Pentaho – Database</vt:lpstr>
      <vt:lpstr>Pentaho – Database</vt:lpstr>
      <vt:lpstr>Pentaho – Database</vt:lpstr>
      <vt:lpstr>Pentaho – Database</vt:lpstr>
      <vt:lpstr>Pentaho – MarketPlace</vt:lpstr>
      <vt:lpstr>Pentaho – MarketPlace</vt:lpstr>
      <vt:lpstr>Pentaho – MarketPlace</vt:lpstr>
      <vt:lpstr>Pentaho – MarketPlace</vt:lpstr>
      <vt:lpstr>Pentaho – MarketPlace</vt:lpstr>
      <vt:lpstr>Pentaho – Visões</vt:lpstr>
      <vt:lpstr>Pentaho – Visões</vt:lpstr>
      <vt:lpstr>Pentaho – Visões</vt:lpstr>
      <vt:lpstr>Pentaho – Visões</vt:lpstr>
      <vt:lpstr>Pentaho – Dashboard Ivy</vt:lpstr>
      <vt:lpstr>Pentaho – Dashboard Ivy</vt:lpstr>
      <vt:lpstr>Pentaho – Dashboard Ivy</vt:lpstr>
      <vt:lpstr>Pentaho – Dashboard Ivy</vt:lpstr>
      <vt:lpstr>Pentaho – Dashboard Ivy</vt:lpstr>
      <vt:lpstr>Pentaho – Dashboard Ivy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Pentaho – Dashboard CDE</vt:lpstr>
      <vt:lpstr>Obrigado!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Solução de Integração Industrial</dc:title>
  <dc:creator>Willians</dc:creator>
  <cp:lastModifiedBy>Willians</cp:lastModifiedBy>
  <cp:revision>278</cp:revision>
  <dcterms:created xsi:type="dcterms:W3CDTF">2013-10-08T12:19:29Z</dcterms:created>
  <dcterms:modified xsi:type="dcterms:W3CDTF">2015-05-27T12:27:43Z</dcterms:modified>
</cp:coreProperties>
</file>