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5" r:id="rId2"/>
    <p:sldId id="279" r:id="rId3"/>
    <p:sldId id="296" r:id="rId4"/>
    <p:sldId id="297" r:id="rId5"/>
    <p:sldId id="280" r:id="rId6"/>
    <p:sldId id="281" r:id="rId7"/>
    <p:sldId id="299" r:id="rId8"/>
    <p:sldId id="282" r:id="rId9"/>
    <p:sldId id="311" r:id="rId10"/>
    <p:sldId id="283" r:id="rId11"/>
    <p:sldId id="284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DA9367-067B-43D9-89AD-04B94BE03BE6}" type="datetimeFigureOut">
              <a:rPr lang="pt-BR" smtClean="0"/>
              <a:t>15/11/2015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E79DDD-E2AC-4BC8-A2EE-FEBA0A4FE8E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7157" y="1196752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772816"/>
            <a:ext cx="7488832" cy="4059813"/>
          </a:xfrm>
        </p:spPr>
        <p:txBody>
          <a:bodyPr>
            <a:normAutofit/>
          </a:bodyPr>
          <a:lstStyle/>
          <a:p>
            <a:r>
              <a:rPr lang="pt-BR" sz="1400" b="1" dirty="0" smtClean="0"/>
              <a:t>MODELO PROCESSUAL DE GESTÃO DA INFORMAÇÃO – CHOO (2006)</a:t>
            </a:r>
          </a:p>
          <a:p>
            <a:endParaRPr lang="pt-BR" sz="1400" b="1" dirty="0"/>
          </a:p>
          <a:p>
            <a:pPr marL="68580" indent="0">
              <a:buNone/>
            </a:pPr>
            <a:r>
              <a:rPr lang="pt-BR" sz="1400" b="1" dirty="0" smtClean="0"/>
              <a:t>        1-NECESSIDADES </a:t>
            </a:r>
          </a:p>
          <a:p>
            <a:pPr marL="68580" indent="0">
              <a:buNone/>
            </a:pPr>
            <a:r>
              <a:rPr lang="pt-BR" sz="1400" b="1" dirty="0" smtClean="0"/>
              <a:t>        DE INFORMAÇÃO</a:t>
            </a:r>
          </a:p>
          <a:p>
            <a:pPr marL="68580" indent="0">
              <a:buNone/>
            </a:pPr>
            <a:r>
              <a:rPr lang="pt-BR" sz="1400" b="1" dirty="0" smtClean="0"/>
              <a:t>			    3-ORGANIZAÇÃO E ARMAZENAMENTO </a:t>
            </a:r>
          </a:p>
          <a:p>
            <a:pPr marL="68580" indent="0">
              <a:buNone/>
            </a:pPr>
            <a:r>
              <a:rPr lang="pt-BR" sz="1400" b="1" dirty="0"/>
              <a:t>	</a:t>
            </a:r>
            <a:r>
              <a:rPr lang="pt-BR" sz="1400" b="1" dirty="0" smtClean="0"/>
              <a:t>		    DA INFORMAÇÃO</a:t>
            </a:r>
            <a:endParaRPr lang="pt-BR" sz="1400" b="1" dirty="0"/>
          </a:p>
          <a:p>
            <a:pPr marL="68580" indent="0">
              <a:buNone/>
            </a:pPr>
            <a:endParaRPr lang="pt-BR" sz="1400" b="1" dirty="0" smtClean="0"/>
          </a:p>
          <a:p>
            <a:pPr marL="68580" indent="0">
              <a:buNone/>
            </a:pPr>
            <a:r>
              <a:rPr lang="pt-BR" sz="1400" b="1" dirty="0" smtClean="0"/>
              <a:t>       2-AQUISIÇÃO 		        </a:t>
            </a:r>
          </a:p>
          <a:p>
            <a:pPr marL="68580" indent="0">
              <a:buNone/>
            </a:pPr>
            <a:r>
              <a:rPr lang="pt-BR" sz="1400" b="1" dirty="0" smtClean="0"/>
              <a:t>       DE INFORMAÇÃO                        4-PRODUTOS E SERVIÇOS</a:t>
            </a:r>
          </a:p>
          <a:p>
            <a:pPr marL="68580" indent="0">
              <a:buNone/>
            </a:pPr>
            <a:r>
              <a:rPr lang="pt-BR" sz="1400" b="1" dirty="0"/>
              <a:t> </a:t>
            </a:r>
            <a:r>
              <a:rPr lang="pt-BR" sz="1400" b="1" dirty="0" smtClean="0"/>
              <a:t>                                                                DE INFORMAÇÃO</a:t>
            </a:r>
          </a:p>
          <a:p>
            <a:pPr marL="68580" indent="0">
              <a:buNone/>
            </a:pPr>
            <a:r>
              <a:rPr lang="pt-BR" sz="1400" b="1" dirty="0" smtClean="0"/>
              <a:t>					                         6-USO DA</a:t>
            </a:r>
          </a:p>
          <a:p>
            <a:pPr marL="68580" indent="0">
              <a:buNone/>
            </a:pPr>
            <a:r>
              <a:rPr lang="pt-BR" sz="1400" b="1" dirty="0"/>
              <a:t>	</a:t>
            </a:r>
            <a:r>
              <a:rPr lang="pt-BR" sz="1400" b="1" dirty="0" smtClean="0"/>
              <a:t>		                                                               INFORMAÇÃO</a:t>
            </a:r>
          </a:p>
          <a:p>
            <a:pPr marL="68580" indent="0">
              <a:buNone/>
            </a:pPr>
            <a:r>
              <a:rPr lang="pt-BR" sz="1400" b="1" dirty="0"/>
              <a:t>	</a:t>
            </a:r>
            <a:r>
              <a:rPr lang="pt-BR" sz="1400" b="1" dirty="0" smtClean="0"/>
              <a:t>		           5-DISTRIBUIÇÃO</a:t>
            </a:r>
          </a:p>
          <a:p>
            <a:pPr marL="68580" indent="0">
              <a:buNone/>
            </a:pPr>
            <a:r>
              <a:rPr lang="pt-BR" sz="1400" b="1" dirty="0"/>
              <a:t> </a:t>
            </a:r>
            <a:r>
              <a:rPr lang="pt-BR" sz="1400" b="1" dirty="0" smtClean="0"/>
              <a:t>                                                                DA INFORMAÇÃO</a:t>
            </a:r>
            <a:endParaRPr lang="pt-BR" sz="1400" b="1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1907704" y="2924944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483768" y="3068960"/>
            <a:ext cx="1152128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2771800" y="3861048"/>
            <a:ext cx="8640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2555776" y="4164689"/>
            <a:ext cx="1296144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4499992" y="3320988"/>
            <a:ext cx="0" cy="5400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4978896" y="3429000"/>
            <a:ext cx="0" cy="306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4491787" y="4439967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V="1">
            <a:off x="4995308" y="4405539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6732240" y="3176972"/>
            <a:ext cx="0" cy="10981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5916666" y="4151935"/>
            <a:ext cx="504056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V="1">
            <a:off x="5590697" y="4848765"/>
            <a:ext cx="792088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7212811" y="4848765"/>
            <a:ext cx="0" cy="8090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 flipH="1" flipV="1">
            <a:off x="886691" y="5657769"/>
            <a:ext cx="632612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 flipH="1" flipV="1">
            <a:off x="872836" y="2564904"/>
            <a:ext cx="13855" cy="30928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>
            <a:off x="886691" y="2564904"/>
            <a:ext cx="30093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8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85000" lnSpcReduction="20000"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PROCESSO 5 - A </a:t>
            </a:r>
            <a:r>
              <a:rPr lang="pt-BR" b="1" dirty="0"/>
              <a:t>distribuição da informação envolve as seguintes habilidades</a:t>
            </a:r>
            <a:r>
              <a:rPr lang="pt-BR" b="1" dirty="0" smtClean="0"/>
              <a:t>:</a:t>
            </a:r>
          </a:p>
          <a:p>
            <a:pPr marL="68580" indent="0" algn="just">
              <a:buNone/>
            </a:pPr>
            <a:endParaRPr lang="pt-BR" dirty="0"/>
          </a:p>
          <a:p>
            <a:pPr lvl="0" algn="just"/>
            <a:r>
              <a:rPr lang="pt-BR" b="1" dirty="0"/>
              <a:t>Estimular o uso de informação</a:t>
            </a:r>
            <a:r>
              <a:rPr lang="pt-BR" dirty="0"/>
              <a:t>, nos formatos adequados e por meio de diferentes canais de comunicação, tais como</a:t>
            </a:r>
            <a:r>
              <a:rPr lang="pt-BR" dirty="0" smtClean="0"/>
              <a:t>:</a:t>
            </a:r>
          </a:p>
          <a:p>
            <a:pPr marL="68580" lvl="0" indent="0" algn="just">
              <a:buNone/>
            </a:pPr>
            <a:endParaRPr lang="pt-BR" dirty="0"/>
          </a:p>
          <a:p>
            <a:pPr lvl="0" algn="just"/>
            <a:r>
              <a:rPr lang="pt-BR" dirty="0"/>
              <a:t>Comunicações mediadas por computador (</a:t>
            </a:r>
            <a:r>
              <a:rPr lang="pt-BR" dirty="0" smtClean="0"/>
              <a:t>e-mails</a:t>
            </a:r>
            <a:r>
              <a:rPr lang="pt-BR" dirty="0"/>
              <a:t>, intranet e internet)</a:t>
            </a:r>
          </a:p>
          <a:p>
            <a:pPr lvl="0" algn="just"/>
            <a:r>
              <a:rPr lang="pt-BR" dirty="0"/>
              <a:t>Fontes impressas (acervos de bibliotecas e de </a:t>
            </a:r>
            <a:r>
              <a:rPr lang="pt-BR" dirty="0" smtClean="0"/>
              <a:t>arquivos, murais, jornais internos)</a:t>
            </a:r>
            <a:endParaRPr lang="pt-BR" dirty="0"/>
          </a:p>
          <a:p>
            <a:pPr lvl="0" algn="just"/>
            <a:r>
              <a:rPr lang="pt-BR" dirty="0"/>
              <a:t>Fontes informais (reuniões, </a:t>
            </a:r>
            <a:r>
              <a:rPr lang="pt-BR" dirty="0" smtClean="0"/>
              <a:t>eventos corporativos, grupos </a:t>
            </a:r>
            <a:r>
              <a:rPr lang="pt-BR" dirty="0"/>
              <a:t>de trabalho, etc).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91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628800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PROCESSO 6 - O </a:t>
            </a:r>
            <a:r>
              <a:rPr lang="pt-BR" b="1" dirty="0"/>
              <a:t>uso da </a:t>
            </a:r>
            <a:r>
              <a:rPr lang="pt-BR" b="1" dirty="0" smtClean="0"/>
              <a:t>informação envolve </a:t>
            </a:r>
            <a:r>
              <a:rPr lang="pt-BR" b="1" dirty="0"/>
              <a:t>as seguintes habilidades</a:t>
            </a:r>
            <a:r>
              <a:rPr lang="pt-BR" b="1" dirty="0" smtClean="0"/>
              <a:t>:</a:t>
            </a:r>
          </a:p>
          <a:p>
            <a:pPr marL="68580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Geração </a:t>
            </a:r>
            <a:r>
              <a:rPr lang="pt-BR" dirty="0"/>
              <a:t>de processos dinâmicos de </a:t>
            </a:r>
            <a:r>
              <a:rPr lang="pt-BR" b="1" dirty="0" smtClean="0"/>
              <a:t>pesquisa;</a:t>
            </a:r>
            <a:endParaRPr lang="pt-BR" b="1" dirty="0"/>
          </a:p>
          <a:p>
            <a:pPr algn="just"/>
            <a:r>
              <a:rPr lang="pt-BR" dirty="0"/>
              <a:t>G</a:t>
            </a:r>
            <a:r>
              <a:rPr lang="pt-BR" dirty="0" smtClean="0"/>
              <a:t>eração </a:t>
            </a:r>
            <a:r>
              <a:rPr lang="pt-BR" dirty="0"/>
              <a:t>de informações  que resultam na </a:t>
            </a:r>
            <a:r>
              <a:rPr lang="pt-BR" b="1" dirty="0"/>
              <a:t>criação/recriação de </a:t>
            </a:r>
            <a:r>
              <a:rPr lang="pt-BR" b="1" dirty="0" smtClean="0"/>
              <a:t>significados;</a:t>
            </a:r>
          </a:p>
          <a:p>
            <a:pPr algn="just"/>
            <a:r>
              <a:rPr lang="pt-BR" dirty="0"/>
              <a:t>C</a:t>
            </a:r>
            <a:r>
              <a:rPr lang="pt-BR" dirty="0" smtClean="0"/>
              <a:t>onstrução </a:t>
            </a:r>
            <a:r>
              <a:rPr lang="pt-BR" dirty="0"/>
              <a:t>de </a:t>
            </a:r>
            <a:r>
              <a:rPr lang="pt-BR" dirty="0" smtClean="0"/>
              <a:t>conhecimentos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S</a:t>
            </a:r>
            <a:r>
              <a:rPr lang="pt-BR" dirty="0" smtClean="0"/>
              <a:t>eleção </a:t>
            </a:r>
            <a:r>
              <a:rPr lang="pt-BR" dirty="0"/>
              <a:t>de padrões de </a:t>
            </a:r>
            <a:r>
              <a:rPr lang="pt-BR" b="1" dirty="0"/>
              <a:t>decisões/ações.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133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56792"/>
            <a:ext cx="7632848" cy="4752528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Gestão da Informação (CHOO, 2006)</a:t>
            </a:r>
          </a:p>
          <a:p>
            <a:endParaRPr lang="pt-BR" dirty="0"/>
          </a:p>
          <a:p>
            <a:pPr algn="just"/>
            <a:r>
              <a:rPr lang="pt-BR" b="1" dirty="0" smtClean="0"/>
              <a:t>PROCESSO 1 - A </a:t>
            </a:r>
            <a:r>
              <a:rPr lang="pt-BR" b="1" dirty="0"/>
              <a:t>identificação das necessidades de informação envolve as seguintes habilidades</a:t>
            </a:r>
            <a:r>
              <a:rPr lang="pt-BR" b="1" dirty="0" smtClean="0"/>
              <a:t>:</a:t>
            </a:r>
          </a:p>
          <a:p>
            <a:pPr marL="68580" indent="0" algn="just">
              <a:buNone/>
            </a:pPr>
            <a:endParaRPr lang="pt-BR" dirty="0"/>
          </a:p>
          <a:p>
            <a:pPr lvl="0" algn="just"/>
            <a:r>
              <a:rPr lang="pt-BR" dirty="0"/>
              <a:t>Identificar os grupos de usuários da informação</a:t>
            </a:r>
          </a:p>
          <a:p>
            <a:pPr lvl="0" algn="just"/>
            <a:r>
              <a:rPr lang="pt-BR" dirty="0"/>
              <a:t>Reconhecer os tipos de problemas/barreiras que eles enfrentam ao buscar/acessar e usar a     informação</a:t>
            </a:r>
          </a:p>
          <a:p>
            <a:pPr lvl="0" algn="just"/>
            <a:r>
              <a:rPr lang="pt-BR" dirty="0"/>
              <a:t>Analisar seu ambiente profissional e social</a:t>
            </a:r>
          </a:p>
          <a:p>
            <a:pPr lvl="0" algn="just"/>
            <a:r>
              <a:rPr lang="pt-BR" dirty="0"/>
              <a:t>Entender as maneiras pelas quais eles consideram que um problema de trabalho </a:t>
            </a:r>
            <a:r>
              <a:rPr lang="pt-BR" dirty="0" smtClean="0"/>
              <a:t>foi </a:t>
            </a:r>
            <a:r>
              <a:rPr lang="pt-BR" dirty="0"/>
              <a:t>resolvido.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7303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556792"/>
            <a:ext cx="7704856" cy="4752528"/>
          </a:xfrm>
        </p:spPr>
        <p:txBody>
          <a:bodyPr/>
          <a:lstStyle/>
          <a:p>
            <a:r>
              <a:rPr lang="pt-BR" dirty="0" smtClean="0"/>
              <a:t>Necessidades de Informação – Origens</a:t>
            </a:r>
          </a:p>
          <a:p>
            <a:endParaRPr lang="pt-BR" dirty="0"/>
          </a:p>
          <a:p>
            <a:r>
              <a:rPr lang="pt-BR" dirty="0" smtClean="0"/>
              <a:t>Problemas</a:t>
            </a:r>
          </a:p>
          <a:p>
            <a:r>
              <a:rPr lang="pt-BR" dirty="0" smtClean="0"/>
              <a:t>Incertezas</a:t>
            </a:r>
          </a:p>
          <a:p>
            <a:r>
              <a:rPr lang="pt-BR" dirty="0" smtClean="0"/>
              <a:t>Ambiguidades</a:t>
            </a:r>
          </a:p>
          <a:p>
            <a:endParaRPr lang="pt-BR" dirty="0"/>
          </a:p>
          <a:p>
            <a:pPr algn="just"/>
            <a:r>
              <a:rPr lang="pt-BR" dirty="0" smtClean="0"/>
              <a:t>Neste processo de Gestão da Informação objetivamos conhecer as condições, padrões e regras de uso que tornam a informação significativa para os indivíduos em determinadas situações.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1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15371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484784"/>
            <a:ext cx="7704856" cy="4896544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Itens importantes para a análise das necessidades de informação nas organizações:</a:t>
            </a:r>
          </a:p>
          <a:p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Identificar grupos de usuários de informação;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Reconhecer os tipos de problemas que eles costumar enfrentar (Barreiras ao acesso/uso de informações);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Caracterizar o ambiente profissional e social dos usuários de informação;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Entender as maneiras pelas quais os usuários de informação consideram que um problema foi resolvido.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71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PROCESSO 2 - A </a:t>
            </a:r>
            <a:r>
              <a:rPr lang="pt-BR" b="1" dirty="0"/>
              <a:t>aquisição da informação envolve as seguintes habilidades</a:t>
            </a:r>
            <a:r>
              <a:rPr lang="pt-BR" b="1" dirty="0" smtClean="0"/>
              <a:t>:</a:t>
            </a:r>
          </a:p>
          <a:p>
            <a:pPr marL="68580" indent="0">
              <a:buNone/>
            </a:pPr>
            <a:endParaRPr lang="pt-BR" dirty="0"/>
          </a:p>
          <a:p>
            <a:pPr lvl="0" algn="just"/>
            <a:r>
              <a:rPr lang="pt-BR" dirty="0"/>
              <a:t>Identificar </a:t>
            </a:r>
            <a:r>
              <a:rPr lang="pt-BR" b="1" dirty="0"/>
              <a:t>fontes humanas de conhecimento </a:t>
            </a:r>
            <a:r>
              <a:rPr lang="pt-BR" b="1" dirty="0" smtClean="0"/>
              <a:t>especializado;</a:t>
            </a:r>
          </a:p>
          <a:p>
            <a:pPr marL="68580" lvl="0" indent="0" algn="just">
              <a:buNone/>
            </a:pPr>
            <a:endParaRPr lang="pt-BR" b="1" dirty="0"/>
          </a:p>
          <a:p>
            <a:pPr lvl="0" algn="just"/>
            <a:r>
              <a:rPr lang="pt-BR" dirty="0"/>
              <a:t>Criar </a:t>
            </a:r>
            <a:r>
              <a:rPr lang="pt-BR" b="1" dirty="0"/>
              <a:t>canais de comunicação e rotinas para relatar e sistematizar as </a:t>
            </a:r>
            <a:r>
              <a:rPr lang="pt-BR" b="1" dirty="0" smtClean="0"/>
              <a:t>informações</a:t>
            </a:r>
            <a:r>
              <a:rPr lang="pt-BR" dirty="0" smtClean="0"/>
              <a:t>;</a:t>
            </a:r>
          </a:p>
          <a:p>
            <a:pPr marL="68580" lvl="0" indent="0" algn="just">
              <a:buNone/>
            </a:pPr>
            <a:endParaRPr lang="pt-BR" dirty="0"/>
          </a:p>
          <a:p>
            <a:pPr lvl="0" algn="just"/>
            <a:r>
              <a:rPr lang="pt-BR" dirty="0"/>
              <a:t>Estabelecer </a:t>
            </a:r>
            <a:r>
              <a:rPr lang="pt-BR" b="1" dirty="0"/>
              <a:t>normas e incentivos para o compartilhamento da </a:t>
            </a:r>
            <a:r>
              <a:rPr lang="pt-BR" b="1" dirty="0" smtClean="0"/>
              <a:t>informação.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8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304755"/>
            <a:ext cx="7024744" cy="529128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439248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PROCESSO 3 -A </a:t>
            </a:r>
            <a:r>
              <a:rPr lang="pt-BR" b="1" dirty="0"/>
              <a:t>organização e armazenamento da informação envolvem as seguintes </a:t>
            </a:r>
            <a:r>
              <a:rPr lang="pt-BR" b="1" dirty="0" smtClean="0"/>
              <a:t>habilidades:</a:t>
            </a:r>
          </a:p>
          <a:p>
            <a:pPr algn="just"/>
            <a:endParaRPr lang="pt-BR" b="1" dirty="0"/>
          </a:p>
          <a:p>
            <a:pPr algn="just"/>
            <a:r>
              <a:rPr lang="pt-BR" dirty="0" smtClean="0"/>
              <a:t>Elaboração </a:t>
            </a:r>
            <a:r>
              <a:rPr lang="pt-BR" dirty="0"/>
              <a:t>de Sistemas de Classificação/Indexação dos conhecimentos explícitos da organização 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Criação </a:t>
            </a:r>
            <a:r>
              <a:rPr lang="pt-BR" dirty="0"/>
              <a:t>de Sistemas de Recuperação de Informações Especializadas </a:t>
            </a:r>
          </a:p>
          <a:p>
            <a:pPr marL="68580" indent="0">
              <a:buNone/>
            </a:pPr>
            <a:endParaRPr lang="pt-BR" dirty="0"/>
          </a:p>
          <a:p>
            <a:pPr lvl="0" algn="just"/>
            <a:r>
              <a:rPr lang="pt-BR" dirty="0"/>
              <a:t>Criação de Mapas de </a:t>
            </a:r>
            <a:r>
              <a:rPr lang="pt-BR" dirty="0" smtClean="0"/>
              <a:t>Conhecimentos Especializados </a:t>
            </a:r>
          </a:p>
          <a:p>
            <a:pPr marL="68580" lvl="0" indent="0">
              <a:buNone/>
            </a:pPr>
            <a:endParaRPr lang="pt-BR" dirty="0"/>
          </a:p>
          <a:p>
            <a:pPr marL="68580" lvl="0" indent="0">
              <a:buNone/>
            </a:pPr>
            <a:endParaRPr lang="pt-BR" dirty="0" smtClean="0"/>
          </a:p>
          <a:p>
            <a:pPr marL="68580" lv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0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sz="2900" dirty="0" smtClean="0"/>
              <a:t>A organização e o tratamento da informação se relacionam diretamente com a recuperação da informação.</a:t>
            </a:r>
          </a:p>
          <a:p>
            <a:pPr marL="68580" indent="0" algn="just">
              <a:buNone/>
            </a:pPr>
            <a:endParaRPr lang="pt-BR" sz="2900" dirty="0" smtClean="0"/>
          </a:p>
          <a:p>
            <a:pPr algn="just"/>
            <a:r>
              <a:rPr lang="pt-BR" sz="2900" dirty="0" smtClean="0"/>
              <a:t>Objetivando </a:t>
            </a:r>
            <a:r>
              <a:rPr lang="pt-BR" sz="2900" b="1" dirty="0" smtClean="0"/>
              <a:t>promover a recuperação da informação</a:t>
            </a:r>
            <a:r>
              <a:rPr lang="pt-BR" sz="2900" dirty="0" smtClean="0"/>
              <a:t> várias metodologias podem ser utilizadas:</a:t>
            </a:r>
          </a:p>
          <a:p>
            <a:pPr marL="68580" indent="0">
              <a:buNone/>
            </a:pPr>
            <a:endParaRPr lang="pt-BR" sz="2900" dirty="0" smtClean="0"/>
          </a:p>
          <a:p>
            <a:r>
              <a:rPr lang="pt-BR" sz="2900" i="1" dirty="0">
                <a:latin typeface="+mj-lt"/>
              </a:rPr>
              <a:t>L</a:t>
            </a:r>
            <a:r>
              <a:rPr lang="pt-BR" sz="2900" i="1" dirty="0" smtClean="0">
                <a:latin typeface="+mj-lt"/>
              </a:rPr>
              <a:t>inguagens </a:t>
            </a:r>
            <a:r>
              <a:rPr lang="pt-BR" sz="2900" i="1" dirty="0">
                <a:latin typeface="+mj-lt"/>
              </a:rPr>
              <a:t>de </a:t>
            </a:r>
            <a:r>
              <a:rPr lang="pt-BR" sz="2900" i="1" dirty="0" smtClean="0">
                <a:latin typeface="+mj-lt"/>
              </a:rPr>
              <a:t>representação;</a:t>
            </a:r>
          </a:p>
          <a:p>
            <a:r>
              <a:rPr lang="pt-BR" sz="2900" i="1" dirty="0" smtClean="0">
                <a:latin typeface="+mj-lt"/>
              </a:rPr>
              <a:t>Taxonomias;</a:t>
            </a:r>
          </a:p>
          <a:p>
            <a:r>
              <a:rPr lang="pt-BR" sz="2900" i="1" dirty="0" smtClean="0">
                <a:latin typeface="+mj-lt"/>
              </a:rPr>
              <a:t>classificações facetadas;</a:t>
            </a:r>
          </a:p>
          <a:p>
            <a:r>
              <a:rPr lang="pt-BR" sz="2900" i="1" dirty="0" smtClean="0">
                <a:latin typeface="+mj-lt"/>
              </a:rPr>
              <a:t>Ontologias;</a:t>
            </a:r>
          </a:p>
          <a:p>
            <a:r>
              <a:rPr lang="pt-BR" sz="2900" i="1" dirty="0" smtClean="0">
                <a:latin typeface="+mj-lt"/>
              </a:rPr>
              <a:t>Metadados;</a:t>
            </a:r>
          </a:p>
          <a:p>
            <a:r>
              <a:rPr lang="pt-BR" sz="2900" i="1" dirty="0" smtClean="0">
                <a:latin typeface="+mj-lt"/>
              </a:rPr>
              <a:t>mapas </a:t>
            </a:r>
            <a:r>
              <a:rPr lang="pt-BR" sz="2900" i="1" dirty="0">
                <a:latin typeface="+mj-lt"/>
              </a:rPr>
              <a:t>de </a:t>
            </a:r>
            <a:r>
              <a:rPr lang="pt-BR" sz="2900" i="1" dirty="0" smtClean="0">
                <a:latin typeface="+mj-lt"/>
              </a:rPr>
              <a:t>tópicos;</a:t>
            </a:r>
          </a:p>
          <a:p>
            <a:r>
              <a:rPr lang="pt-BR" sz="2900" i="1" dirty="0" smtClean="0">
                <a:latin typeface="+mj-lt"/>
              </a:rPr>
              <a:t>redes semânticas;</a:t>
            </a:r>
          </a:p>
          <a:p>
            <a:r>
              <a:rPr lang="pt-BR" sz="2900" i="1" dirty="0" smtClean="0">
                <a:latin typeface="+mj-lt"/>
              </a:rPr>
              <a:t>Web Semântica.</a:t>
            </a:r>
            <a:endParaRPr lang="pt-BR" sz="2900" dirty="0" smtClean="0">
              <a:latin typeface="+mj-lt"/>
            </a:endParaRPr>
          </a:p>
          <a:p>
            <a:pPr marL="68580" indent="0">
              <a:buNone/>
            </a:pPr>
            <a:endParaRPr lang="pt-BR" sz="29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83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41277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PROCESSO 4 - O </a:t>
            </a:r>
            <a:r>
              <a:rPr lang="pt-BR" b="1" dirty="0"/>
              <a:t>desenvolvimento de produtos e serviços de informação envolve as seguintes habilidades</a:t>
            </a:r>
            <a:r>
              <a:rPr lang="pt-BR" b="1" dirty="0" smtClean="0"/>
              <a:t>:</a:t>
            </a:r>
          </a:p>
          <a:p>
            <a:pPr marL="68580" indent="0" algn="just">
              <a:buNone/>
            </a:pPr>
            <a:endParaRPr lang="pt-BR" dirty="0"/>
          </a:p>
          <a:p>
            <a:pPr lvl="0" algn="just"/>
            <a:r>
              <a:rPr lang="pt-BR" dirty="0"/>
              <a:t>Gerar facilidade de uso</a:t>
            </a:r>
          </a:p>
          <a:p>
            <a:pPr lvl="0" algn="just"/>
            <a:r>
              <a:rPr lang="pt-BR" dirty="0"/>
              <a:t>Redução de ruído</a:t>
            </a:r>
          </a:p>
          <a:p>
            <a:pPr lvl="0" algn="just"/>
            <a:r>
              <a:rPr lang="pt-BR" dirty="0"/>
              <a:t>Qualidade</a:t>
            </a:r>
          </a:p>
          <a:p>
            <a:pPr lvl="0" algn="just"/>
            <a:r>
              <a:rPr lang="pt-BR" dirty="0"/>
              <a:t>Adaptabilidade</a:t>
            </a:r>
          </a:p>
          <a:p>
            <a:pPr lvl="0" algn="just"/>
            <a:r>
              <a:rPr lang="pt-BR" dirty="0"/>
              <a:t>Economia de tempo</a:t>
            </a:r>
          </a:p>
          <a:p>
            <a:pPr lvl="0" algn="just"/>
            <a:r>
              <a:rPr lang="pt-BR" dirty="0"/>
              <a:t>Economia de custo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05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60113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Gestão da Informação e do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2727" y="1772816"/>
            <a:ext cx="7767705" cy="4536504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Serviços de Informação – Conceituação:</a:t>
            </a:r>
            <a:r>
              <a:rPr lang="pt-BR" dirty="0" smtClean="0"/>
              <a:t> </a:t>
            </a:r>
            <a:endParaRPr lang="pt-BR" dirty="0"/>
          </a:p>
          <a:p>
            <a:pPr algn="just"/>
            <a:r>
              <a:rPr lang="pt-BR" dirty="0" smtClean="0"/>
              <a:t>Conjunto de ações planejadas que visa o fornecimento de informações registradas em documentos impressos e/ou digitais. Os serviços de informação ofertam vários tipos de produtos de informação. Os serviços de informação se baseiam na interação direta com o usuário de informação e por isto se caracterizam pela intangibilidade.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/>
              <a:t>Produtos de Informação – Conceituação:</a:t>
            </a:r>
          </a:p>
          <a:p>
            <a:pPr algn="just"/>
            <a:r>
              <a:rPr lang="pt-BR" dirty="0" smtClean="0"/>
              <a:t> Resultados de atividades ou processos cuja        função é proporcionar o acesso/uso de informações. Exemplos de produtos: livros, jornais, revistas, bases de dados, serviços de consultorias, etc. Os produtos de informação envolvem o empréstimo ou a aquisição de informação e se caracterizam pela tangibilidade.</a:t>
            </a:r>
          </a:p>
          <a:p>
            <a:pPr marL="68580" indent="0" algn="just">
              <a:buNone/>
            </a:pPr>
            <a:endParaRPr lang="pt-BR" dirty="0"/>
          </a:p>
          <a:p>
            <a:pPr marL="6858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340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10067</TotalTime>
  <Words>634</Words>
  <Application>Microsoft Office PowerPoint</Application>
  <PresentationFormat>Apresentação na tela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Century Gothic</vt:lpstr>
      <vt:lpstr>Wingdings</vt:lpstr>
      <vt:lpstr>Wingdings 2</vt:lpstr>
      <vt:lpstr>Austin</vt:lpstr>
      <vt:lpstr>Gestão da Informação e do Conhecimento</vt:lpstr>
      <vt:lpstr>Gestão da Informação e do Conhecimento</vt:lpstr>
      <vt:lpstr>Gestão da Informação e do Conhecimento</vt:lpstr>
      <vt:lpstr>Gestão da informação e do Conhecimento</vt:lpstr>
      <vt:lpstr>Gestão da Informação e do Conhecimento</vt:lpstr>
      <vt:lpstr>Gestão da Informação e do Conhecimento</vt:lpstr>
      <vt:lpstr>Gestão da Informação e do Conhecimento</vt:lpstr>
      <vt:lpstr>Gestão da Informação e do Conhecimento</vt:lpstr>
      <vt:lpstr>Gestão da Informação e do Conhecimento</vt:lpstr>
      <vt:lpstr>Gestão da Informação e do Conhecimento</vt:lpstr>
      <vt:lpstr>Gestão da Informação e do Conhecimento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Engenharia da Informação</dc:title>
  <dc:creator>Usuario</dc:creator>
  <cp:lastModifiedBy>daltonmartins</cp:lastModifiedBy>
  <cp:revision>90</cp:revision>
  <dcterms:created xsi:type="dcterms:W3CDTF">2014-07-20T11:40:32Z</dcterms:created>
  <dcterms:modified xsi:type="dcterms:W3CDTF">2015-11-15T10:24:26Z</dcterms:modified>
</cp:coreProperties>
</file>