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5"/>
  </p:notesMasterIdLst>
  <p:handoutMasterIdLst>
    <p:handoutMasterId r:id="rId26"/>
  </p:handoutMasterIdLst>
  <p:sldIdLst>
    <p:sldId id="373" r:id="rId3"/>
    <p:sldId id="256" r:id="rId4"/>
    <p:sldId id="409" r:id="rId5"/>
    <p:sldId id="271" r:id="rId6"/>
    <p:sldId id="370" r:id="rId7"/>
    <p:sldId id="399" r:id="rId8"/>
    <p:sldId id="405" r:id="rId9"/>
    <p:sldId id="398" r:id="rId10"/>
    <p:sldId id="407" r:id="rId11"/>
    <p:sldId id="408" r:id="rId12"/>
    <p:sldId id="396" r:id="rId13"/>
    <p:sldId id="394" r:id="rId14"/>
    <p:sldId id="397" r:id="rId15"/>
    <p:sldId id="400" r:id="rId16"/>
    <p:sldId id="401" r:id="rId17"/>
    <p:sldId id="411" r:id="rId18"/>
    <p:sldId id="402" r:id="rId19"/>
    <p:sldId id="389" r:id="rId20"/>
    <p:sldId id="403" r:id="rId21"/>
    <p:sldId id="415" r:id="rId22"/>
    <p:sldId id="413" r:id="rId23"/>
    <p:sldId id="41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3" autoAdjust="0"/>
    <p:restoredTop sz="94660"/>
  </p:normalViewPr>
  <p:slideViewPr>
    <p:cSldViewPr>
      <p:cViewPr varScale="1">
        <p:scale>
          <a:sx n="93" d="100"/>
          <a:sy n="93" d="100"/>
        </p:scale>
        <p:origin x="58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7" d="100"/>
          <a:sy n="57" d="100"/>
        </p:scale>
        <p:origin x="1200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C5132-FFA3-4B02-9F09-22FCF40EFA74}" type="datetimeFigureOut">
              <a:rPr lang="pt-BR" smtClean="0"/>
              <a:pPr/>
              <a:t>03/11/2015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20D7-F8F1-4196-9585-26F31AFC85C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E42C9-243F-4DC5-AFF6-9D56B5FA9D63}" type="datetimeFigureOut">
              <a:rPr lang="pt-BR" smtClean="0"/>
              <a:pPr/>
              <a:t>03/11/2015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EC444-603B-4F09-9A06-5917518DD901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CCB1879-FA56-4032-9389-152A0AAB18EE}" type="slidenum">
              <a:rPr lang="pt-BR" altLang="pt-BR" sz="1300"/>
              <a:pPr/>
              <a:t>1</a:t>
            </a:fld>
            <a:endParaRPr lang="pt-BR" altLang="pt-BR" sz="13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485464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E05A8B3-ABFB-416B-AA22-94D692967385}" type="slidenum">
              <a:rPr lang="pt-BR" altLang="pt-BR" sz="1300"/>
              <a:pPr/>
              <a:t>15</a:t>
            </a:fld>
            <a:endParaRPr lang="pt-BR" altLang="pt-BR" sz="13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51324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beçalho da Seçã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fld id="{B13333A4-2EF1-4B79-B68C-AB20E66B482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52187"/>
            <a:ext cx="6858000" cy="790813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pt-BR" sz="4400" dirty="0" smtClean="0">
                <a:solidFill>
                  <a:schemeClr val="bg2"/>
                </a:solidFill>
              </a:rPr>
              <a:t>Vamos conversar sobre </a:t>
            </a:r>
            <a:r>
              <a:rPr lang="en-US" sz="4400" dirty="0" smtClean="0">
                <a:solidFill>
                  <a:schemeClr val="bg2"/>
                </a:solidFill>
              </a:rPr>
              <a:t>…</a:t>
            </a:r>
            <a:endParaRPr lang="pt-BR" sz="4400" dirty="0" smtClean="0">
              <a:solidFill>
                <a:schemeClr val="bg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752601"/>
            <a:ext cx="10515600" cy="4424362"/>
          </a:xfrm>
        </p:spPr>
        <p:txBody>
          <a:bodyPr/>
          <a:lstStyle/>
          <a:p>
            <a:pPr marL="0" indent="0">
              <a:buNone/>
            </a:pPr>
            <a:r>
              <a:rPr lang="pt-BR" sz="6600" b="1" dirty="0" smtClean="0"/>
              <a:t>SPSS Aplicado à</a:t>
            </a:r>
            <a:br>
              <a:rPr lang="pt-BR" sz="6600" b="1" dirty="0" smtClean="0"/>
            </a:br>
            <a:r>
              <a:rPr lang="pt-BR" sz="6600" b="1" dirty="0" smtClean="0"/>
              <a:t>Pesquisa Acadêmica</a:t>
            </a:r>
          </a:p>
          <a:p>
            <a:endParaRPr lang="pt-BR" b="0" dirty="0"/>
          </a:p>
        </p:txBody>
      </p:sp>
      <p:sp>
        <p:nvSpPr>
          <p:cNvPr id="2823172" name="Text Box 4"/>
          <p:cNvSpPr txBox="1">
            <a:spLocks noChangeArrowheads="1"/>
          </p:cNvSpPr>
          <p:nvPr/>
        </p:nvSpPr>
        <p:spPr bwMode="auto">
          <a:xfrm>
            <a:off x="838200" y="4648200"/>
            <a:ext cx="8424862" cy="1877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Antonio Pedro Castro Mota</a:t>
            </a:r>
          </a:p>
          <a:p>
            <a:pPr>
              <a:defRPr/>
            </a:pPr>
            <a:r>
              <a:rPr lang="pt-BR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Amanda Reis Silva</a:t>
            </a:r>
          </a:p>
          <a:p>
            <a:pPr>
              <a:defRPr/>
            </a:pPr>
            <a:r>
              <a:rPr lang="pt-BR" dirty="0" smtClean="0"/>
              <a:t>antoniopedro.castromota4@gmail.com</a:t>
            </a:r>
          </a:p>
          <a:p>
            <a:pPr>
              <a:defRPr/>
            </a:pPr>
            <a:r>
              <a:rPr lang="pt-BR" dirty="0" smtClean="0"/>
              <a:t>amandsreissilva@gmail.com</a:t>
            </a:r>
            <a:endParaRPr lang="pt-BR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pt-BR" sz="1100" b="1" smtClean="0">
                <a:solidFill>
                  <a:schemeClr val="tx1"/>
                </a:solidFill>
              </a:rPr>
              <a:pPr/>
              <a:t>1</a:t>
            </a:fld>
            <a:endParaRPr lang="pt-BR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28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5474"/>
          </a:xfrm>
        </p:spPr>
        <p:txBody>
          <a:bodyPr/>
          <a:lstStyle/>
          <a:p>
            <a:r>
              <a:rPr lang="pt-BR" dirty="0"/>
              <a:t>Diagrama ou gráfico de </a:t>
            </a:r>
            <a:r>
              <a:rPr lang="pt-BR" dirty="0" smtClean="0"/>
              <a:t>barras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990600"/>
            <a:ext cx="10515600" cy="5186363"/>
          </a:xfrm>
        </p:spPr>
        <p:txBody>
          <a:bodyPr/>
          <a:lstStyle/>
          <a:p>
            <a:r>
              <a:rPr lang="pt-BR" b="1" dirty="0" smtClean="0"/>
              <a:t>Diagrama </a:t>
            </a:r>
            <a:r>
              <a:rPr lang="pt-BR" b="1" dirty="0"/>
              <a:t>ou gráfico de barras: </a:t>
            </a:r>
            <a:r>
              <a:rPr lang="pt-BR" dirty="0"/>
              <a:t>possui o objetivo de apresentar </a:t>
            </a:r>
            <a:r>
              <a:rPr lang="pt-BR" dirty="0" smtClean="0"/>
              <a:t>os valores sob </a:t>
            </a:r>
            <a:r>
              <a:rPr lang="pt-BR" dirty="0"/>
              <a:t>a forma de barras horizontais, separadas entre si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pt-BR" smtClean="0"/>
              <a:pPr/>
              <a:t>10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387" y="1749115"/>
            <a:ext cx="599122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9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625474"/>
          </a:xfrm>
        </p:spPr>
        <p:txBody>
          <a:bodyPr>
            <a:noAutofit/>
          </a:bodyPr>
          <a:lstStyle/>
          <a:p>
            <a:r>
              <a:rPr lang="pt-BR" dirty="0" smtClean="0"/>
              <a:t>Histograma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777874"/>
            <a:ext cx="10515600" cy="5186363"/>
          </a:xfrm>
        </p:spPr>
        <p:txBody>
          <a:bodyPr/>
          <a:lstStyle/>
          <a:p>
            <a:pPr algn="just"/>
            <a:r>
              <a:rPr lang="pt-BR" dirty="0" smtClean="0"/>
              <a:t>Histograma </a:t>
            </a:r>
            <a:r>
              <a:rPr lang="pt-BR" dirty="0"/>
              <a:t>representa </a:t>
            </a:r>
            <a:r>
              <a:rPr lang="pt-BR" dirty="0" smtClean="0"/>
              <a:t>as frequências simples ou relativas dos elementos tabulados (contados) ou agrupados em classes.</a:t>
            </a:r>
          </a:p>
          <a:p>
            <a:r>
              <a:rPr lang="pt-BR" dirty="0" err="1" smtClean="0"/>
              <a:t>Frequencias</a:t>
            </a:r>
            <a:r>
              <a:rPr lang="pt-BR" dirty="0" smtClean="0"/>
              <a:t> </a:t>
            </a:r>
            <a:r>
              <a:rPr lang="pt-BR" dirty="0"/>
              <a:t>simples são representadas </a:t>
            </a:r>
            <a:r>
              <a:rPr lang="pt-BR" dirty="0" smtClean="0"/>
              <a:t>com </a:t>
            </a:r>
            <a:r>
              <a:rPr lang="pt-BR" dirty="0"/>
              <a:t>base em barras com mesma largura de base.</a:t>
            </a:r>
          </a:p>
          <a:p>
            <a:pPr algn="just"/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101" y="2133600"/>
            <a:ext cx="5715798" cy="4591723"/>
          </a:xfrm>
          <a:prstGeom prst="rect">
            <a:avLst/>
          </a:prstGeom>
        </p:spPr>
      </p:pic>
      <p:sp>
        <p:nvSpPr>
          <p:cNvPr id="5" name="Texto explicativo em elipse 4"/>
          <p:cNvSpPr/>
          <p:nvPr/>
        </p:nvSpPr>
        <p:spPr>
          <a:xfrm>
            <a:off x="9201349" y="2209801"/>
            <a:ext cx="2838251" cy="2743199"/>
          </a:xfrm>
          <a:prstGeom prst="wedgeEllipseCallout">
            <a:avLst>
              <a:gd name="adj1" fmla="val -63443"/>
              <a:gd name="adj2" fmla="val 393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 histograma permite visualizar onde estão concentradas os maiores e as menores frequências.</a:t>
            </a:r>
            <a:endParaRPr lang="pt-BR" dirty="0"/>
          </a:p>
        </p:txBody>
      </p:sp>
      <p:sp>
        <p:nvSpPr>
          <p:cNvPr id="7" name="Texto explicativo em elipse 6"/>
          <p:cNvSpPr/>
          <p:nvPr/>
        </p:nvSpPr>
        <p:spPr>
          <a:xfrm>
            <a:off x="552251" y="4114800"/>
            <a:ext cx="2438400" cy="2438399"/>
          </a:xfrm>
          <a:prstGeom prst="wedgeEllipseCallout">
            <a:avLst>
              <a:gd name="adj1" fmla="val 87599"/>
              <a:gd name="adj2" fmla="val -216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 histograma é erroneamente confundido com o gráfico de colunas 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798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5474"/>
          </a:xfrm>
        </p:spPr>
        <p:txBody>
          <a:bodyPr>
            <a:noAutofit/>
          </a:bodyPr>
          <a:lstStyle/>
          <a:p>
            <a:r>
              <a:rPr lang="pt-BR" dirty="0"/>
              <a:t>Diagrama ou Gráfico Caixa de </a:t>
            </a:r>
            <a:r>
              <a:rPr lang="pt-BR" dirty="0" smtClean="0"/>
              <a:t>Dados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990600"/>
            <a:ext cx="10515600" cy="5186363"/>
          </a:xfrm>
        </p:spPr>
        <p:txBody>
          <a:bodyPr/>
          <a:lstStyle/>
          <a:p>
            <a:r>
              <a:rPr lang="pt-BR" dirty="0" smtClean="0"/>
              <a:t>O caixa de dados é um  dos mais usuais da estatística. Representa a dispersão dos dados, revelando a mediana o os quartis.</a:t>
            </a:r>
            <a:endParaRPr lang="pt-BR" dirty="0"/>
          </a:p>
        </p:txBody>
      </p:sp>
      <p:sp>
        <p:nvSpPr>
          <p:cNvPr id="6" name="Texto explicativo em elipse 5"/>
          <p:cNvSpPr/>
          <p:nvPr/>
        </p:nvSpPr>
        <p:spPr>
          <a:xfrm>
            <a:off x="9372600" y="1905001"/>
            <a:ext cx="2667000" cy="2590800"/>
          </a:xfrm>
          <a:prstGeom prst="wedgeEllipseCallout">
            <a:avLst>
              <a:gd name="adj1" fmla="val -63443"/>
              <a:gd name="adj2" fmla="val 393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Quando alguns dados são apresentados muito altos ou muito baixo são denominados externos.  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29400"/>
            <a:ext cx="5990476" cy="4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3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1674"/>
          </a:xfrm>
        </p:spPr>
        <p:txBody>
          <a:bodyPr>
            <a:noAutofit/>
          </a:bodyPr>
          <a:lstStyle/>
          <a:p>
            <a:r>
              <a:rPr lang="pt-BR" dirty="0" smtClean="0"/>
              <a:t>Gráfico ou diagrama de dispersão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5110163"/>
          </a:xfrm>
        </p:spPr>
        <p:txBody>
          <a:bodyPr/>
          <a:lstStyle/>
          <a:p>
            <a:r>
              <a:rPr lang="pt-BR" dirty="0" smtClean="0"/>
              <a:t>O gráfico ou diagrama de dispersão mostra a relação gráfica existente entre duas variáveis numéricas, como, por exemplo, custos e vendas.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39" y="1905000"/>
            <a:ext cx="5992061" cy="4664743"/>
          </a:xfrm>
          <a:prstGeom prst="rect">
            <a:avLst/>
          </a:prstGeom>
        </p:spPr>
      </p:pic>
      <p:sp>
        <p:nvSpPr>
          <p:cNvPr id="6" name="Texto explicativo em elipse 5"/>
          <p:cNvSpPr/>
          <p:nvPr/>
        </p:nvSpPr>
        <p:spPr>
          <a:xfrm>
            <a:off x="8839200" y="1905000"/>
            <a:ext cx="3200400" cy="3047999"/>
          </a:xfrm>
          <a:prstGeom prst="wedgeEllipseCallout">
            <a:avLst>
              <a:gd name="adj1" fmla="val -63443"/>
              <a:gd name="adj2" fmla="val 393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 diagrama de dispersão apresenta o comportamento conjunto de duas variáveis quantitativas X e Y em um plano cartesiano.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528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1248" y="3429001"/>
            <a:ext cx="9601200" cy="533399"/>
          </a:xfrm>
        </p:spPr>
        <p:txBody>
          <a:bodyPr>
            <a:normAutofit/>
          </a:bodyPr>
          <a:lstStyle/>
          <a:p>
            <a:r>
              <a:rPr lang="pt-BR" sz="3200" dirty="0"/>
              <a:t>Calculando e interpretando medidas estatísticas</a:t>
            </a:r>
            <a:endParaRPr lang="pt-BR" sz="34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1248" y="3962400"/>
            <a:ext cx="9601200" cy="2057400"/>
          </a:xfrm>
        </p:spPr>
        <p:txBody>
          <a:bodyPr anchor="ctr">
            <a:noAutofit/>
          </a:bodyPr>
          <a:lstStyle/>
          <a:p>
            <a:pPr marL="800100" lvl="1" indent="-34290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2"/>
                </a:solidFill>
              </a:rPr>
              <a:t>Medidas de posição central 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2"/>
                </a:solidFill>
              </a:rPr>
              <a:t>Medidas de dispersão 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2"/>
                </a:solidFill>
              </a:rPr>
              <a:t>Medidas </a:t>
            </a:r>
            <a:r>
              <a:rPr lang="pt-BR" dirty="0">
                <a:solidFill>
                  <a:schemeClr val="bg2"/>
                </a:solidFill>
              </a:rPr>
              <a:t>de ordenamento 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2"/>
                </a:solidFill>
              </a:rPr>
              <a:t>Medidas de forma da distribuição 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2"/>
                </a:solidFill>
              </a:rPr>
              <a:t>Medidas estatísticas no </a:t>
            </a:r>
            <a:r>
              <a:rPr lang="pt-BR" dirty="0" smtClean="0">
                <a:solidFill>
                  <a:schemeClr val="bg2"/>
                </a:solidFill>
              </a:rPr>
              <a:t>SPSS</a:t>
            </a:r>
            <a:endParaRPr lang="pt-B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65126"/>
            <a:ext cx="10287000" cy="71119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dirty="0" smtClean="0"/>
              <a:t>Variáveis quantitativas</a:t>
            </a:r>
          </a:p>
        </p:txBody>
      </p:sp>
      <p:sp>
        <p:nvSpPr>
          <p:cNvPr id="3330051" name="Rectangle 3"/>
          <p:cNvSpPr>
            <a:spLocks noChangeArrowheads="1"/>
          </p:cNvSpPr>
          <p:nvPr/>
        </p:nvSpPr>
        <p:spPr bwMode="auto">
          <a:xfrm>
            <a:off x="1774825" y="1125538"/>
            <a:ext cx="4248150" cy="1439862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7200" b="1">
                <a:solidFill>
                  <a:schemeClr val="bg1"/>
                </a:solidFill>
                <a:latin typeface="Tahoma" panose="020B0604030504040204" pitchFamily="34" charset="0"/>
              </a:rPr>
              <a:t>DADOS</a:t>
            </a:r>
          </a:p>
        </p:txBody>
      </p:sp>
      <p:sp>
        <p:nvSpPr>
          <p:cNvPr id="3330052" name="Rectangle 4"/>
          <p:cNvSpPr>
            <a:spLocks noChangeArrowheads="1"/>
          </p:cNvSpPr>
          <p:nvPr/>
        </p:nvSpPr>
        <p:spPr bwMode="auto">
          <a:xfrm>
            <a:off x="5951538" y="5157788"/>
            <a:ext cx="4248150" cy="1439862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 sz="7200" b="1" dirty="0">
                <a:solidFill>
                  <a:schemeClr val="bg1"/>
                </a:solidFill>
                <a:latin typeface="Tahoma" panose="020B0604030504040204" pitchFamily="34" charset="0"/>
              </a:rPr>
              <a:t>DECISÃO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16050" y="2926555"/>
            <a:ext cx="4248150" cy="2014537"/>
            <a:chOff x="68" y="1480"/>
            <a:chExt cx="2676" cy="1269"/>
          </a:xfrm>
        </p:grpSpPr>
        <p:sp>
          <p:nvSpPr>
            <p:cNvPr id="14348" name="Rectangle 6"/>
            <p:cNvSpPr>
              <a:spLocks noChangeArrowheads="1"/>
            </p:cNvSpPr>
            <p:nvPr/>
          </p:nvSpPr>
          <p:spPr bwMode="auto">
            <a:xfrm>
              <a:off x="68" y="1842"/>
              <a:ext cx="2676" cy="9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4400" b="1" dirty="0">
                  <a:solidFill>
                    <a:schemeClr val="bg1"/>
                  </a:solidFill>
                  <a:latin typeface="Tahoma" panose="020B0604030504040204" pitchFamily="34" charset="0"/>
                </a:rPr>
                <a:t>ESTATÍSTICAS</a:t>
              </a:r>
            </a:p>
          </p:txBody>
        </p:sp>
        <p:sp>
          <p:nvSpPr>
            <p:cNvPr id="14349" name="AutoShape 7"/>
            <p:cNvSpPr>
              <a:spLocks noChangeArrowheads="1"/>
            </p:cNvSpPr>
            <p:nvPr/>
          </p:nvSpPr>
          <p:spPr bwMode="auto">
            <a:xfrm>
              <a:off x="1111" y="1480"/>
              <a:ext cx="725" cy="589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664200" y="2924175"/>
            <a:ext cx="4535488" cy="2089150"/>
            <a:chOff x="2608" y="1842"/>
            <a:chExt cx="2857" cy="1316"/>
          </a:xfrm>
        </p:grpSpPr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2789" y="1842"/>
              <a:ext cx="2676" cy="9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pt-BR" altLang="pt-BR" sz="4400" b="1" dirty="0">
                  <a:solidFill>
                    <a:schemeClr val="bg1"/>
                  </a:solidFill>
                  <a:latin typeface="Tahoma" panose="020B0604030504040204" pitchFamily="34" charset="0"/>
                </a:rPr>
                <a:t>INFORMAÇÃO</a:t>
              </a:r>
            </a:p>
          </p:txBody>
        </p:sp>
        <p:sp>
          <p:nvSpPr>
            <p:cNvPr id="14346" name="AutoShape 10"/>
            <p:cNvSpPr>
              <a:spLocks noChangeArrowheads="1"/>
            </p:cNvSpPr>
            <p:nvPr/>
          </p:nvSpPr>
          <p:spPr bwMode="auto">
            <a:xfrm>
              <a:off x="3697" y="2569"/>
              <a:ext cx="725" cy="589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  <p:sp>
          <p:nvSpPr>
            <p:cNvPr id="14347" name="AutoShape 11"/>
            <p:cNvSpPr>
              <a:spLocks noChangeArrowheads="1"/>
            </p:cNvSpPr>
            <p:nvPr/>
          </p:nvSpPr>
          <p:spPr bwMode="auto">
            <a:xfrm rot="-5400000">
              <a:off x="2608" y="2478"/>
              <a:ext cx="272" cy="27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pt-BR" altLang="pt-BR"/>
            </a:p>
          </p:txBody>
        </p:sp>
      </p:grpSp>
      <p:pic>
        <p:nvPicPr>
          <p:cNvPr id="14343" name="Picture 12" descr="interrogacao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9" y="5278439"/>
            <a:ext cx="1362075" cy="146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50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0051" grpId="0" animBg="1"/>
      <p:bldP spid="33300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10515600" cy="840424"/>
          </a:xfrm>
        </p:spPr>
        <p:txBody>
          <a:bodyPr/>
          <a:lstStyle/>
          <a:p>
            <a:pPr>
              <a:defRPr/>
            </a:pPr>
            <a:r>
              <a:rPr lang="pt-BR" sz="3600" dirty="0"/>
              <a:t>Calculando e Interpretando medidas estatísticas</a:t>
            </a:r>
            <a:endParaRPr lang="pt-BR" dirty="0"/>
          </a:p>
        </p:txBody>
      </p:sp>
      <p:pic>
        <p:nvPicPr>
          <p:cNvPr id="3075" name="Picture 1" descr="D:\dados\slides\cliparts_jul_07\Cartoon_Characters\big\0013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1022350"/>
            <a:ext cx="3676650" cy="568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pt-BR" smtClean="0"/>
              <a:pPr/>
              <a:t>16</a:t>
            </a:fld>
            <a:endParaRPr lang="pt-BR" dirty="0"/>
          </a:p>
        </p:txBody>
      </p:sp>
      <p:sp>
        <p:nvSpPr>
          <p:cNvPr id="7" name="Texto explicativo em elipse 6"/>
          <p:cNvSpPr/>
          <p:nvPr/>
        </p:nvSpPr>
        <p:spPr>
          <a:xfrm>
            <a:off x="685800" y="1371600"/>
            <a:ext cx="3048000" cy="2819400"/>
          </a:xfrm>
          <a:prstGeom prst="wedgeEllipseCallout">
            <a:avLst>
              <a:gd name="adj1" fmla="val 67906"/>
              <a:gd name="adj2" fmla="val 155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 análise de variáveis quantitativas costuma sintetizar as informações contidas nos dados sob a forma de medidas.</a:t>
            </a:r>
          </a:p>
          <a:p>
            <a:pPr algn="ctr"/>
            <a:endParaRPr lang="pt-BR" dirty="0"/>
          </a:p>
        </p:txBody>
      </p:sp>
      <p:sp>
        <p:nvSpPr>
          <p:cNvPr id="9" name="Texto explicativo em elipse 8"/>
          <p:cNvSpPr/>
          <p:nvPr/>
        </p:nvSpPr>
        <p:spPr>
          <a:xfrm>
            <a:off x="8305800" y="3086100"/>
            <a:ext cx="3494360" cy="3086100"/>
          </a:xfrm>
          <a:prstGeom prst="wedgeEllipseCallout">
            <a:avLst>
              <a:gd name="adj1" fmla="val -81996"/>
              <a:gd name="adj2" fmla="val -356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Medidas de posição central preocupa-se com a caracterização e a definição do centro de dados. Pode ser representada por média, a mediana ou a moda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546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 explicativo retangular com cantos arredondados 5"/>
          <p:cNvSpPr/>
          <p:nvPr/>
        </p:nvSpPr>
        <p:spPr>
          <a:xfrm>
            <a:off x="9677400" y="152400"/>
            <a:ext cx="2362200" cy="2438400"/>
          </a:xfrm>
          <a:prstGeom prst="wedgeRoundRectCallout">
            <a:avLst>
              <a:gd name="adj1" fmla="val -108506"/>
              <a:gd name="adj2" fmla="val -192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As medidas de tendência central caracterizam os grupos como um todo, descrevendo-os de forma mais compactada do que as tabelas e gráficos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10515600" cy="671512"/>
          </a:xfrm>
        </p:spPr>
        <p:txBody>
          <a:bodyPr>
            <a:normAutofit/>
          </a:bodyPr>
          <a:lstStyle/>
          <a:p>
            <a:r>
              <a:rPr lang="pt-BR" dirty="0" smtClean="0"/>
              <a:t>Medidas de posição central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9144000" cy="586740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pt-BR" dirty="0" smtClean="0"/>
                  <a:t>Média</a:t>
                </a:r>
              </a:p>
              <a:p>
                <a:pPr marL="0" indent="0" algn="just">
                  <a:spcBef>
                    <a:spcPts val="600"/>
                  </a:spcBef>
                  <a:buNone/>
                </a:pPr>
                <a:r>
                  <a:rPr lang="pt-BR" dirty="0"/>
                  <a:t>	Corresponde a um valor representativo do centro geométrico de um conjunto de </a:t>
                </a:r>
                <a:r>
                  <a:rPr lang="pt-BR" dirty="0" smtClean="0"/>
                  <a:t>dados. </a:t>
                </a:r>
              </a:p>
              <a:p>
                <a:pPr lvl="2" algn="just"/>
                <a:r>
                  <a:rPr lang="pt-BR" sz="2000" dirty="0" smtClean="0"/>
                  <a:t>Definida </a:t>
                </a:r>
                <a:r>
                  <a:rPr lang="pt-BR" sz="2000" dirty="0"/>
                  <a:t>pelo somatório dos dados divididos pela quantidade de número da </a:t>
                </a:r>
                <a:r>
                  <a:rPr lang="pt-BR" sz="2000" dirty="0" smtClean="0"/>
                  <a:t>série.</a:t>
                </a:r>
                <a:endParaRPr lang="pt-BR" sz="2000" dirty="0"/>
              </a:p>
              <a:p>
                <a:pPr marL="0" indent="0" algn="just">
                  <a:buNone/>
                </a:pPr>
                <a:r>
                  <a:rPr lang="pt-BR" dirty="0" smtClean="0"/>
                  <a:t>			µ = média populacional  =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nary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pt-BR" dirty="0"/>
                  <a:t> 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pt-BR" b="1" dirty="0" smtClean="0"/>
                  <a:t>			</a:t>
                </a:r>
                <a:r>
                  <a:rPr lang="pt-BR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pt-BR" dirty="0" smtClean="0"/>
                  <a:t>= média amostral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pt-B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nary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pt-BR" dirty="0"/>
                  <a:t> </a:t>
                </a:r>
                <a:endParaRPr lang="pt-BR" dirty="0" smtClean="0"/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pt-BR" dirty="0" smtClean="0"/>
                  <a:t>Mediana </a:t>
                </a:r>
                <a:endParaRPr lang="pt-BR" dirty="0"/>
              </a:p>
              <a:p>
                <a:pPr marL="0" indent="0" algn="just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pt-BR" dirty="0" smtClean="0"/>
                  <a:t>	Medida de </a:t>
                </a:r>
                <a:r>
                  <a:rPr lang="pt-BR" dirty="0"/>
                  <a:t>tendência central cujo o valor localiza-se no centro exato da série ordenada.  Se </a:t>
                </a:r>
                <a:r>
                  <a:rPr lang="pt-BR" dirty="0" smtClean="0"/>
                  <a:t>nº </a:t>
                </a:r>
                <a:r>
                  <a:rPr lang="pt-BR" dirty="0"/>
                  <a:t>for ímpar, a mediana será igual ao elemento central; se </a:t>
                </a:r>
                <a:r>
                  <a:rPr lang="pt-BR" dirty="0" smtClean="0"/>
                  <a:t>nº </a:t>
                </a:r>
                <a:r>
                  <a:rPr lang="pt-BR" dirty="0"/>
                  <a:t>for par, será igual média aritmética simples dos dois elementos centrais</a:t>
                </a:r>
                <a:r>
                  <a:rPr lang="pt-BR" dirty="0" smtClean="0"/>
                  <a:t>.</a:t>
                </a:r>
              </a:p>
              <a:p>
                <a:pPr algn="just"/>
                <a:r>
                  <a:rPr lang="pt-BR" dirty="0" smtClean="0"/>
                  <a:t>Moda</a:t>
                </a:r>
              </a:p>
              <a:p>
                <a:pPr marL="0" indent="0" algn="just">
                  <a:spcBef>
                    <a:spcPts val="600"/>
                  </a:spcBef>
                  <a:buNone/>
                </a:pPr>
                <a:r>
                  <a:rPr lang="pt-BR" dirty="0" smtClean="0"/>
                  <a:t> 	Pode ser conceituada como o valor que ocorre com mais freqüência na </a:t>
                </a:r>
                <a:r>
                  <a:rPr lang="pt-BR" dirty="0"/>
                  <a:t>distribuição de dados</a:t>
                </a:r>
                <a:r>
                  <a:rPr lang="pt-BR" dirty="0" smtClean="0"/>
                  <a:t>.</a:t>
                </a: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9144000" cy="5867400"/>
              </a:xfrm>
              <a:blipFill rotWithShape="0">
                <a:blip r:embed="rId2"/>
                <a:stretch>
                  <a:fillRect l="-667" t="-1143" r="-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ctor reto 3"/>
          <p:cNvCxnSpPr/>
          <p:nvPr/>
        </p:nvCxnSpPr>
        <p:spPr>
          <a:xfrm>
            <a:off x="1066800" y="1295400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1066800" y="15240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1066800" y="44196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 explicativo retangular com cantos arredondados 15"/>
          <p:cNvSpPr/>
          <p:nvPr/>
        </p:nvSpPr>
        <p:spPr>
          <a:xfrm>
            <a:off x="9982200" y="4419600"/>
            <a:ext cx="1858916" cy="1828800"/>
          </a:xfrm>
          <a:prstGeom prst="wedgeRoundRectCallout">
            <a:avLst>
              <a:gd name="adj1" fmla="val -83866"/>
              <a:gd name="adj2" fmla="val 14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Mediana é conceitualmente definida como medida de tendência central.</a:t>
            </a:r>
          </a:p>
        </p:txBody>
      </p:sp>
      <p:cxnSp>
        <p:nvCxnSpPr>
          <p:cNvPr id="21" name="Conector reto 20"/>
          <p:cNvCxnSpPr/>
          <p:nvPr/>
        </p:nvCxnSpPr>
        <p:spPr>
          <a:xfrm>
            <a:off x="1066800" y="4203700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1066800" y="61595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1066800" y="5943600"/>
            <a:ext cx="0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24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94650"/>
            <a:ext cx="10515600" cy="672150"/>
          </a:xfrm>
        </p:spPr>
        <p:txBody>
          <a:bodyPr/>
          <a:lstStyle/>
          <a:p>
            <a:r>
              <a:rPr lang="pt-BR" dirty="0" smtClean="0"/>
              <a:t>Medidas de dispersão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9525000" cy="4881563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pt-BR" b="1" dirty="0" smtClean="0"/>
                  <a:t>Amplitude total</a:t>
                </a:r>
              </a:p>
              <a:p>
                <a:pPr algn="just"/>
                <a:r>
                  <a:rPr lang="pt-BR" sz="2000" b="1" dirty="0"/>
                  <a:t> </a:t>
                </a:r>
                <a:r>
                  <a:rPr lang="pt-BR" sz="2000" b="1" dirty="0" smtClean="0"/>
                  <a:t>	</a:t>
                </a:r>
                <a:r>
                  <a:rPr lang="pt-BR" sz="2000" dirty="0" smtClean="0"/>
                  <a:t>Representa a diferença entre o menor e o maior valor numérico de um conjunto de dados analisados.</a:t>
                </a:r>
              </a:p>
              <a:p>
                <a:pPr algn="just"/>
                <a:r>
                  <a:rPr lang="pt-BR" b="1" dirty="0" smtClean="0"/>
                  <a:t>Variância</a:t>
                </a:r>
              </a:p>
              <a:p>
                <a:pPr algn="just"/>
                <a:r>
                  <a:rPr lang="pt-BR" dirty="0" smtClean="0"/>
                  <a:t> 	Somatório do quadrado da diferença entre cada elemento e sua média aritmética, posteriormente dividido pela quantidade de elementos do </a:t>
                </a:r>
                <a:r>
                  <a:rPr lang="pt-BR" dirty="0" smtClean="0"/>
                  <a:t>conjunto.		 Var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2000" b="1" dirty="0" smtClean="0"/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2000" b="1" dirty="0" smtClean="0"/>
                  <a:t>...</a:t>
                </a:r>
              </a:p>
              <a:p>
                <a:pPr algn="just"/>
                <a:r>
                  <a:rPr lang="pt-BR" sz="2000" b="1" dirty="0" smtClean="0"/>
                  <a:t>Desvio </a:t>
                </a:r>
                <a:r>
                  <a:rPr lang="pt-BR" sz="2000" b="1" dirty="0" smtClean="0"/>
                  <a:t>padrão</a:t>
                </a:r>
              </a:p>
              <a:p>
                <a:r>
                  <a:rPr lang="pt-BR" dirty="0" smtClean="0"/>
                  <a:t> 	Corresponde à </a:t>
                </a:r>
                <a:r>
                  <a:rPr lang="pt-BR" dirty="0"/>
                  <a:t>raiz quadrada da </a:t>
                </a:r>
                <a:r>
                  <a:rPr lang="pt-BR" dirty="0" smtClean="0"/>
                  <a:t>variância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num>
                                  <m:den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9525000" cy="4881563"/>
              </a:xfrm>
              <a:blipFill rotWithShape="0">
                <a:blip r:embed="rId2"/>
                <a:stretch>
                  <a:fillRect l="-576" t="-1375" r="-5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ctor reto 3"/>
          <p:cNvCxnSpPr/>
          <p:nvPr/>
        </p:nvCxnSpPr>
        <p:spPr>
          <a:xfrm>
            <a:off x="1066800" y="19812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1066800" y="16764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066800" y="32766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066800" y="29718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1066800" y="48006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1066800" y="44958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 explicativo retangular com cantos arredondados 15"/>
          <p:cNvSpPr/>
          <p:nvPr/>
        </p:nvSpPr>
        <p:spPr>
          <a:xfrm>
            <a:off x="3124200" y="5638800"/>
            <a:ext cx="6934200" cy="1143000"/>
          </a:xfrm>
          <a:prstGeom prst="wedgeRoundRectCallout">
            <a:avLst>
              <a:gd name="adj1" fmla="val 47037"/>
              <a:gd name="adj2" fmla="val -1379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As medidas de dispersão buscam medir a variabilidade de um conjunto de dados. Quanto </a:t>
            </a:r>
            <a:r>
              <a:rPr lang="pt-BR" dirty="0" smtClean="0"/>
              <a:t>maior os valores encontrados para </a:t>
            </a:r>
            <a:r>
              <a:rPr lang="pt-BR" dirty="0"/>
              <a:t>essas medidas, maior o afastamento dos dados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17" name="Picture 2" descr="D:\dados\slides\cliparts_jul_07\Cartoon_Characters_6\big\0016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2612231"/>
            <a:ext cx="2260600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10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838200" y="685800"/>
            <a:ext cx="10515600" cy="6365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Medidas de ordenamento</a:t>
            </a:r>
            <a:endParaRPr lang="pt-BR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38200" y="3962401"/>
            <a:ext cx="10515600" cy="7699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Medidas de forma da distribuição</a:t>
            </a:r>
            <a:endParaRPr lang="pt-BR" dirty="0"/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838200" y="1322390"/>
            <a:ext cx="10515600" cy="26400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  <a:defRPr/>
            </a:pPr>
            <a:r>
              <a:rPr lang="pt-BR" sz="2200" dirty="0" smtClean="0"/>
              <a:t>Quartis </a:t>
            </a:r>
          </a:p>
          <a:p>
            <a:pPr marL="1188720" lvl="5" indent="0">
              <a:spcAft>
                <a:spcPts val="600"/>
              </a:spcAft>
              <a:buNone/>
              <a:defRPr/>
            </a:pPr>
            <a:r>
              <a:rPr lang="pt-BR" sz="2200" dirty="0" smtClean="0"/>
              <a:t>    Dividem a distribuição em quatro partes iguais </a:t>
            </a:r>
          </a:p>
          <a:p>
            <a:pPr lvl="1">
              <a:spcAft>
                <a:spcPts val="600"/>
              </a:spcAft>
              <a:defRPr/>
            </a:pPr>
            <a:r>
              <a:rPr lang="pt-BR" sz="2200" dirty="0" err="1" smtClean="0"/>
              <a:t>Decis</a:t>
            </a:r>
            <a:endParaRPr lang="pt-BR" sz="2200" dirty="0" smtClean="0"/>
          </a:p>
          <a:p>
            <a:pPr marL="1417320" lvl="6" indent="0">
              <a:spcAft>
                <a:spcPts val="600"/>
              </a:spcAft>
              <a:buNone/>
              <a:defRPr/>
            </a:pPr>
            <a:r>
              <a:rPr lang="pt-BR" sz="2200" dirty="0" smtClean="0"/>
              <a:t>Dividem a distribuição ordenada em dez partes iguais. Ampliam as informações contidas na mediana e nos quartis.</a:t>
            </a:r>
          </a:p>
          <a:p>
            <a:pPr lvl="1">
              <a:spcAft>
                <a:spcPts val="600"/>
              </a:spcAft>
              <a:defRPr/>
            </a:pPr>
            <a:r>
              <a:rPr lang="pt-BR" sz="2200" dirty="0" smtClean="0"/>
              <a:t>Percentis </a:t>
            </a:r>
          </a:p>
          <a:p>
            <a:pPr marL="1188720" lvl="5" indent="0">
              <a:spcAft>
                <a:spcPts val="600"/>
              </a:spcAft>
              <a:buNone/>
              <a:defRPr/>
            </a:pPr>
            <a:r>
              <a:rPr lang="pt-BR" sz="2200" dirty="0" smtClean="0"/>
              <a:t>    Dividem a distribuição ordenada em cem partes iguais.</a:t>
            </a:r>
          </a:p>
          <a:p>
            <a:pPr lvl="1">
              <a:defRPr/>
            </a:pPr>
            <a:endParaRPr lang="pt-BR" sz="2000" dirty="0"/>
          </a:p>
          <a:p>
            <a:endParaRPr lang="pt-BR" dirty="0"/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838200" y="4792666"/>
            <a:ext cx="10515600" cy="1984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pt-BR" sz="2000" dirty="0" smtClean="0"/>
              <a:t>Curtose</a:t>
            </a:r>
          </a:p>
          <a:p>
            <a:pPr marL="1188720" lvl="5" indent="0">
              <a:buNone/>
              <a:defRPr/>
            </a:pPr>
            <a:r>
              <a:rPr lang="pt-BR" sz="2000" dirty="0" smtClean="0"/>
              <a:t>    Grau  </a:t>
            </a:r>
            <a:r>
              <a:rPr lang="pt-BR" sz="2000" dirty="0"/>
              <a:t>de achatamento da </a:t>
            </a:r>
            <a:r>
              <a:rPr lang="pt-BR" sz="2000" dirty="0" smtClean="0"/>
              <a:t>distribuição.</a:t>
            </a:r>
          </a:p>
          <a:p>
            <a:pPr lvl="1">
              <a:defRPr/>
            </a:pPr>
            <a:r>
              <a:rPr lang="pt-BR" sz="2000" dirty="0" smtClean="0"/>
              <a:t>Assimetria </a:t>
            </a:r>
          </a:p>
          <a:p>
            <a:pPr marL="1188720" lvl="5" indent="0">
              <a:buNone/>
              <a:defRPr/>
            </a:pPr>
            <a:r>
              <a:rPr lang="pt-BR" sz="2000" dirty="0" smtClean="0"/>
              <a:t>    Grau  </a:t>
            </a:r>
            <a:r>
              <a:rPr lang="pt-BR" sz="2000" dirty="0"/>
              <a:t>de afastamento de uma distribuição da unidade de assimetria.</a:t>
            </a:r>
          </a:p>
          <a:p>
            <a:endParaRPr lang="pt-BR" dirty="0"/>
          </a:p>
        </p:txBody>
      </p:sp>
      <p:cxnSp>
        <p:nvCxnSpPr>
          <p:cNvPr id="13" name="Conector reto 12"/>
          <p:cNvCxnSpPr/>
          <p:nvPr/>
        </p:nvCxnSpPr>
        <p:spPr>
          <a:xfrm>
            <a:off x="1905000" y="19050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1905000" y="16002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1905000" y="2735266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1905000" y="2430466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1981200" y="36576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1981200" y="33528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1981200" y="5326066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1981200" y="5021266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1981200" y="60960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>
            <a:off x="1981200" y="5791200"/>
            <a:ext cx="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49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752600"/>
          </a:xfrm>
        </p:spPr>
        <p:txBody>
          <a:bodyPr>
            <a:normAutofit/>
          </a:bodyPr>
          <a:lstStyle/>
          <a:p>
            <a:r>
              <a:rPr lang="pt-BR" dirty="0" smtClean="0"/>
              <a:t>SPSS Guia Prático para Pesquisadores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Questões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1700" dirty="0"/>
              <a:t>1. Calcule o que se pede a seguir: (</a:t>
            </a:r>
            <a:r>
              <a:rPr lang="pt-BR" sz="1700" dirty="0" err="1"/>
              <a:t>func.sav</a:t>
            </a:r>
            <a:r>
              <a:rPr lang="pt-BR" sz="1700" dirty="0"/>
              <a:t>)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1700" dirty="0"/>
              <a:t>Qual a menor altura?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1700" dirty="0"/>
              <a:t>Qual o nome do funcionário mais baixo?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1700" dirty="0"/>
              <a:t>Qual o maior salário?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1700" dirty="0"/>
              <a:t>Qual a altura do funcionário que tem o maior número de faltas?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1700" dirty="0"/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1700" dirty="0"/>
              <a:t>2. Selecionar apenas os gêneros samba ou </a:t>
            </a:r>
            <a:r>
              <a:rPr lang="pt-BR" sz="1700" dirty="0" err="1"/>
              <a:t>mpb</a:t>
            </a:r>
            <a:r>
              <a:rPr lang="pt-BR" sz="1700" dirty="0"/>
              <a:t> e responda o que se pede: (</a:t>
            </a:r>
            <a:r>
              <a:rPr lang="pt-BR" sz="1700" dirty="0" err="1"/>
              <a:t>tocamais.sav</a:t>
            </a:r>
            <a:r>
              <a:rPr lang="pt-BR" sz="1700" dirty="0"/>
              <a:t>)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1700" dirty="0"/>
              <a:t>Qual o menor valor de venda?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1700" dirty="0"/>
              <a:t>Qual o gravador apresenta o menor valor de venda?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1700" dirty="0"/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1700" dirty="0"/>
              <a:t>3. Carregue a base </a:t>
            </a:r>
            <a:r>
              <a:rPr lang="pt-BR" sz="1700" dirty="0" err="1"/>
              <a:t>jardim_de_infância</a:t>
            </a:r>
            <a:r>
              <a:rPr lang="pt-BR" sz="1700" dirty="0"/>
              <a:t>. Inspecione as variáveis contínuas na base de dados e responda o que se pede.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1700" dirty="0"/>
              <a:t>Quantas são as variáveis contínuas na base de dados?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1700" dirty="0"/>
              <a:t>Quantos são os códigos da variável classe social?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sz="1700" dirty="0"/>
              <a:t>O que o código 2 representa em Classe social? Ou seja, a que rótulo corresponde</a:t>
            </a:r>
            <a:r>
              <a:rPr lang="pt-BR" sz="1700" dirty="0" smtClean="0"/>
              <a:t>?</a:t>
            </a:r>
            <a:endParaRPr lang="pt-BR" sz="17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pt-BR" smtClean="0"/>
              <a:pPr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5670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Questões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dirty="0" smtClean="0"/>
              <a:t>4. Carregar </a:t>
            </a:r>
            <a:r>
              <a:rPr lang="pt-BR" dirty="0"/>
              <a:t>base de dados </a:t>
            </a:r>
            <a:r>
              <a:rPr lang="pt-BR" dirty="0" err="1"/>
              <a:t>filmes.sav</a:t>
            </a:r>
            <a:r>
              <a:rPr lang="pt-BR" dirty="0"/>
              <a:t>. 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arenR"/>
            </a:pPr>
            <a:r>
              <a:rPr lang="pt-BR" dirty="0" smtClean="0"/>
              <a:t>Construa </a:t>
            </a:r>
            <a:r>
              <a:rPr lang="pt-BR" dirty="0"/>
              <a:t>e interprete os histogramas associados às variáveis Faturamento, Gastos, Nota e Duração.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arenR"/>
            </a:pPr>
            <a:r>
              <a:rPr lang="pt-BR" dirty="0" smtClean="0"/>
              <a:t>Construa </a:t>
            </a:r>
            <a:r>
              <a:rPr lang="pt-BR" dirty="0"/>
              <a:t>um gráfico de barras para ano de lançamento. O que é possível constatar?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arenR"/>
            </a:pPr>
            <a:r>
              <a:rPr lang="pt-BR" dirty="0" smtClean="0"/>
              <a:t>Construa </a:t>
            </a:r>
            <a:r>
              <a:rPr lang="pt-BR" dirty="0"/>
              <a:t>uma caixa de dados para a variável Faturamento, agrupada por ano. O que é possível constatar?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arenR"/>
            </a:pPr>
            <a:r>
              <a:rPr lang="pt-BR" dirty="0" smtClean="0"/>
              <a:t>Construa </a:t>
            </a:r>
            <a:r>
              <a:rPr lang="pt-BR" dirty="0"/>
              <a:t>um diagrama de dispersão para Gasto (x) versus Faturamento (y). O que é possível constatar?</a:t>
            </a:r>
          </a:p>
          <a:p>
            <a:pPr marL="0" indent="0">
              <a:spcBef>
                <a:spcPts val="0"/>
              </a:spcBef>
              <a:buNone/>
            </a:pPr>
            <a:endParaRPr lang="pt-BR" dirty="0"/>
          </a:p>
          <a:p>
            <a:pPr marL="0" indent="0">
              <a:spcBef>
                <a:spcPts val="0"/>
              </a:spcBef>
              <a:buNone/>
            </a:pPr>
            <a:r>
              <a:rPr lang="pt-BR" dirty="0" smtClean="0"/>
              <a:t>5. Carregar </a:t>
            </a:r>
            <a:r>
              <a:rPr lang="pt-BR" dirty="0"/>
              <a:t>base de dados </a:t>
            </a:r>
            <a:r>
              <a:rPr lang="pt-BR" dirty="0" err="1"/>
              <a:t>filmes_infantis.sav</a:t>
            </a:r>
            <a:endParaRPr lang="pt-BR" dirty="0"/>
          </a:p>
          <a:p>
            <a:pPr marL="0" indent="0">
              <a:spcBef>
                <a:spcPts val="0"/>
              </a:spcBef>
              <a:buNone/>
            </a:pPr>
            <a:r>
              <a:rPr lang="pt-BR" dirty="0"/>
              <a:t>&gt; analisar &gt; estatísticas descritivas &gt; explorar. Calcule o que se pede a segui. Posteriormente, descubra as outras opções do SPSS que forneceriam as mesmas respostas.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arenR"/>
            </a:pPr>
            <a:r>
              <a:rPr lang="pt-BR" dirty="0" smtClean="0"/>
              <a:t>Qual </a:t>
            </a:r>
            <a:r>
              <a:rPr lang="pt-BR" dirty="0"/>
              <a:t>a duração média dos filmes em minutos?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arenR"/>
            </a:pPr>
            <a:r>
              <a:rPr lang="pt-BR" dirty="0" smtClean="0"/>
              <a:t>Qual </a:t>
            </a:r>
            <a:r>
              <a:rPr lang="pt-BR" dirty="0"/>
              <a:t>a duração mediana dos filmes da Disney em minutos</a:t>
            </a:r>
            <a:r>
              <a:rPr lang="pt-BR" dirty="0" smtClean="0"/>
              <a:t>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pt-BR" smtClean="0"/>
              <a:pPr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2480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Questões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dirty="0" smtClean="0"/>
              <a:t>Compare </a:t>
            </a:r>
            <a:r>
              <a:rPr lang="pt-BR" dirty="0"/>
              <a:t>a média e a mediana da variável uso de fumo no filme em segundos. O que é possível constatar?</a:t>
            </a: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dirty="0" err="1"/>
              <a:t>Comparea</a:t>
            </a:r>
            <a:r>
              <a:rPr lang="pt-BR" dirty="0"/>
              <a:t> média e a mediana das variáveis uso de fumo no filme em </a:t>
            </a:r>
            <a:r>
              <a:rPr lang="pt-BR" dirty="0" err="1"/>
              <a:t>segundos.Qual</a:t>
            </a:r>
            <a:r>
              <a:rPr lang="pt-BR" dirty="0"/>
              <a:t> medida seria mais representativa para a posição central da </a:t>
            </a:r>
            <a:r>
              <a:rPr lang="pt-BR" dirty="0" err="1"/>
              <a:t>amosta</a:t>
            </a:r>
            <a:r>
              <a:rPr lang="pt-BR" dirty="0"/>
              <a:t>?</a:t>
            </a:r>
          </a:p>
          <a:p>
            <a:pPr marL="457200" lvl="0" indent="-4572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dirty="0"/>
              <a:t>Qual o valor do desvio padrão calculado para a variável Uso de álcool no filme em segundos?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dirty="0" smtClean="0"/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pt-BR" dirty="0"/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dirty="0" smtClean="0"/>
              <a:t>Carregue </a:t>
            </a:r>
            <a:r>
              <a:rPr lang="pt-BR" dirty="0"/>
              <a:t>a base de dados </a:t>
            </a:r>
            <a:r>
              <a:rPr lang="pt-BR" b="1" dirty="0" err="1"/>
              <a:t>filmes.sav</a:t>
            </a:r>
            <a:r>
              <a:rPr lang="pt-BR" dirty="0"/>
              <a:t>. Responda às questões formuladas a seguir:</a:t>
            </a:r>
          </a:p>
          <a:p>
            <a:pPr marL="5715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dirty="0"/>
              <a:t>Qual o gasto médio dos filmes em $ milhões?</a:t>
            </a:r>
          </a:p>
          <a:p>
            <a:pPr marL="5715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dirty="0"/>
              <a:t>Qual faturamento mediano dos filmes por ano de 1997 em $ milhões?</a:t>
            </a:r>
          </a:p>
          <a:p>
            <a:pPr marL="5715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dirty="0"/>
              <a:t>Comparar média e mediana da variável faturamento no ano de 1997.</a:t>
            </a:r>
          </a:p>
          <a:p>
            <a:pPr marL="5715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dirty="0"/>
              <a:t>Qual o valor da variância calculado para a variável nota do público?</a:t>
            </a:r>
          </a:p>
          <a:p>
            <a:pPr marL="5715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pt-BR" dirty="0"/>
              <a:t>Qual o valor do desvio padrão calculado para a variável nota do público?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arenR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pt-BR" smtClean="0"/>
              <a:pPr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1748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371600"/>
          </a:xfrm>
        </p:spPr>
        <p:txBody>
          <a:bodyPr>
            <a:normAutofit/>
          </a:bodyPr>
          <a:lstStyle/>
          <a:p>
            <a:r>
              <a:rPr lang="pt-BR" dirty="0" smtClean="0"/>
              <a:t>Revisando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777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27724"/>
          </a:xfrm>
        </p:spPr>
        <p:txBody>
          <a:bodyPr>
            <a:normAutofit/>
          </a:bodyPr>
          <a:lstStyle/>
          <a:p>
            <a:r>
              <a:rPr lang="pt-BR" dirty="0" smtClean="0"/>
              <a:t>Conhecendo o SPSS</a:t>
            </a:r>
            <a:endParaRPr lang="pt-BR" dirty="0"/>
          </a:p>
        </p:txBody>
      </p:sp>
      <p:cxnSp>
        <p:nvCxnSpPr>
          <p:cNvPr id="27" name="Conector reto 26"/>
          <p:cNvCxnSpPr/>
          <p:nvPr/>
        </p:nvCxnSpPr>
        <p:spPr>
          <a:xfrm>
            <a:off x="1566809" y="44958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1566809" y="4356099"/>
            <a:ext cx="0" cy="139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ave esquerda 7"/>
          <p:cNvSpPr/>
          <p:nvPr/>
        </p:nvSpPr>
        <p:spPr>
          <a:xfrm rot="5400000">
            <a:off x="10439397" y="3759202"/>
            <a:ext cx="304801" cy="2362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have esquerda 8"/>
          <p:cNvSpPr/>
          <p:nvPr/>
        </p:nvSpPr>
        <p:spPr>
          <a:xfrm rot="16200000">
            <a:off x="10439399" y="5130798"/>
            <a:ext cx="304801" cy="236220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reto 9"/>
          <p:cNvCxnSpPr/>
          <p:nvPr/>
        </p:nvCxnSpPr>
        <p:spPr>
          <a:xfrm>
            <a:off x="9944098" y="5321300"/>
            <a:ext cx="0" cy="838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1544298" y="5308602"/>
            <a:ext cx="0" cy="838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1010898" y="5321300"/>
            <a:ext cx="0" cy="838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10477498" y="5321300"/>
            <a:ext cx="0" cy="838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9840074" y="60960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9829800" y="6108698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10439400" y="5717424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10439400" y="5717424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11049000" y="5336424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flipV="1">
            <a:off x="11049000" y="5333997"/>
            <a:ext cx="685800" cy="2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11734800" y="4952997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11734800" y="4952997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Espaço Reservado para Conteúdo 5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809" y="1510350"/>
            <a:ext cx="9371467" cy="527145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907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1674"/>
          </a:xfrm>
        </p:spPr>
        <p:txBody>
          <a:bodyPr>
            <a:normAutofit/>
          </a:bodyPr>
          <a:lstStyle/>
          <a:p>
            <a:r>
              <a:rPr lang="pt-BR" dirty="0"/>
              <a:t>Explorando</a:t>
            </a:r>
          </a:p>
        </p:txBody>
      </p:sp>
      <p:sp>
        <p:nvSpPr>
          <p:cNvPr id="5" name="Seta para a direita 4"/>
          <p:cNvSpPr/>
          <p:nvPr/>
        </p:nvSpPr>
        <p:spPr>
          <a:xfrm>
            <a:off x="840769" y="1371600"/>
            <a:ext cx="6705600" cy="4509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ct val="200000"/>
              </a:lnSpc>
              <a:spcBef>
                <a:spcPts val="99900"/>
              </a:spcBef>
              <a:buFont typeface="Arial" panose="020B0604020202020204" pitchFamily="34" charset="0"/>
              <a:buChar char="•"/>
            </a:pPr>
            <a:r>
              <a:rPr lang="pt-BR" sz="2000" dirty="0"/>
              <a:t>Ordenando e contando os </a:t>
            </a:r>
            <a:r>
              <a:rPr lang="pt-BR" sz="2000" dirty="0" smtClean="0"/>
              <a:t>dados.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 smtClean="0"/>
              <a:t>Cruzando frequências de variáveis </a:t>
            </a:r>
            <a:endParaRPr lang="pt-BR" sz="20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Criando matematicamente novas </a:t>
            </a:r>
            <a:r>
              <a:rPr lang="pt-BR" sz="2000" dirty="0" smtClean="0"/>
              <a:t>variáveis.</a:t>
            </a:r>
            <a:endParaRPr lang="pt-BR" sz="20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Selecionando partes de base de </a:t>
            </a:r>
            <a:r>
              <a:rPr lang="pt-BR" sz="2000" dirty="0" smtClean="0"/>
              <a:t>dados.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/>
              <a:t>Cubos OLAP</a:t>
            </a:r>
          </a:p>
          <a:p>
            <a:pPr algn="ctr"/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7924800" y="3048000"/>
            <a:ext cx="3581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Explorando o SPSS</a:t>
            </a:r>
          </a:p>
          <a:p>
            <a:pPr algn="ctr"/>
            <a:endParaRPr lang="pt-B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pt-BR" smtClean="0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37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1248" y="3429001"/>
            <a:ext cx="9601200" cy="533399"/>
          </a:xfrm>
        </p:spPr>
        <p:txBody>
          <a:bodyPr>
            <a:normAutofit fontScale="90000"/>
          </a:bodyPr>
          <a:lstStyle/>
          <a:p>
            <a:r>
              <a:rPr lang="pt-BR" sz="3400" dirty="0"/>
              <a:t>Construindo e Interpretando Gráficos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1248" y="4038600"/>
            <a:ext cx="9601200" cy="2209800"/>
          </a:xfrm>
        </p:spPr>
        <p:txBody>
          <a:bodyPr anchor="ctr">
            <a:noAutofit/>
          </a:bodyPr>
          <a:lstStyle/>
          <a:p>
            <a:pPr marL="800100" lvl="1" indent="-34290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2"/>
                </a:solidFill>
              </a:rPr>
              <a:t>Lendo as Informações das </a:t>
            </a:r>
            <a:r>
              <a:rPr lang="pt-BR" dirty="0" smtClean="0">
                <a:solidFill>
                  <a:schemeClr val="bg2"/>
                </a:solidFill>
              </a:rPr>
              <a:t>Figuras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2"/>
                </a:solidFill>
              </a:rPr>
              <a:t>Diagrama ou gráfico de </a:t>
            </a:r>
            <a:r>
              <a:rPr lang="pt-BR" dirty="0" smtClean="0">
                <a:solidFill>
                  <a:schemeClr val="bg2"/>
                </a:solidFill>
              </a:rPr>
              <a:t>Colunas/</a:t>
            </a:r>
            <a:r>
              <a:rPr lang="pt-BR" dirty="0">
                <a:solidFill>
                  <a:schemeClr val="bg2"/>
                </a:solidFill>
              </a:rPr>
              <a:t>B</a:t>
            </a:r>
            <a:r>
              <a:rPr lang="pt-BR" dirty="0" smtClean="0">
                <a:solidFill>
                  <a:schemeClr val="bg2"/>
                </a:solidFill>
              </a:rPr>
              <a:t>arras</a:t>
            </a:r>
            <a:endParaRPr lang="pt-BR" dirty="0">
              <a:solidFill>
                <a:schemeClr val="bg2"/>
              </a:solidFill>
            </a:endParaRP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2"/>
                </a:solidFill>
              </a:rPr>
              <a:t>Histograma</a:t>
            </a:r>
            <a:endParaRPr lang="pt-BR" dirty="0">
              <a:solidFill>
                <a:schemeClr val="bg2"/>
              </a:solidFill>
            </a:endParaRP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2"/>
                </a:solidFill>
              </a:rPr>
              <a:t>Diagrama ou Gráfico Caixa de Dados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2"/>
                </a:solidFill>
              </a:rPr>
              <a:t>Gráfico ou Diagrama de Dispersão 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16292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Para pensar ...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5" name="Texto explicativo retangular com cantos arredondados 4"/>
          <p:cNvSpPr/>
          <p:nvPr/>
        </p:nvSpPr>
        <p:spPr>
          <a:xfrm>
            <a:off x="1066800" y="1828800"/>
            <a:ext cx="4648200" cy="2971800"/>
          </a:xfrm>
          <a:prstGeom prst="wedgeRoundRectCallout">
            <a:avLst>
              <a:gd name="adj1" fmla="val 80139"/>
              <a:gd name="adj2" fmla="val 3728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35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 felicidade não se resume na ausência de problemas, mas sim na sua capacidade de lidar com eles”.</a:t>
            </a:r>
            <a:endParaRPr lang="pt-BR" sz="3500" b="1" i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Road Trip - US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96100" y="2509527"/>
            <a:ext cx="4229100" cy="401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49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7874"/>
          </a:xfrm>
        </p:spPr>
        <p:txBody>
          <a:bodyPr>
            <a:noAutofit/>
          </a:bodyPr>
          <a:lstStyle/>
          <a:p>
            <a:r>
              <a:rPr lang="pt-BR" dirty="0" smtClean="0"/>
              <a:t>Lendo as informações das figuras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562600"/>
          </a:xfrm>
        </p:spPr>
        <p:txBody>
          <a:bodyPr>
            <a:normAutofit/>
          </a:bodyPr>
          <a:lstStyle/>
          <a:p>
            <a:pPr marL="228600" lvl="1" algn="just">
              <a:spcBef>
                <a:spcPts val="1800"/>
              </a:spcBef>
            </a:pPr>
            <a:r>
              <a:rPr lang="pt-BR" sz="1900" dirty="0"/>
              <a:t>Os gráficos representam uma das formas mais simples de transmissão das informações contidas em diferentes conjunto de dados</a:t>
            </a:r>
            <a:r>
              <a:rPr lang="pt-BR" sz="1900" dirty="0" smtClean="0"/>
              <a:t>.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Uma forma lúdica (divertida) e bastante interessante de apresentar dados consiste no uso de gráficos.</a:t>
            </a:r>
          </a:p>
          <a:p>
            <a:pPr lvl="1" algn="just"/>
            <a:r>
              <a:rPr lang="pt-BR" dirty="0" smtClean="0"/>
              <a:t>Como </a:t>
            </a:r>
            <a:r>
              <a:rPr lang="pt-BR" dirty="0"/>
              <a:t>diz o velho ditado chinês, o gráfico ou figura consegue transmitir a ideia de mil </a:t>
            </a:r>
            <a:r>
              <a:rPr lang="pt-BR" dirty="0" smtClean="0"/>
              <a:t>palavras. </a:t>
            </a:r>
          </a:p>
          <a:p>
            <a:pPr marL="228600" lvl="1" indent="0" algn="just">
              <a:buNone/>
            </a:pPr>
            <a:r>
              <a:rPr lang="pt-BR" dirty="0" smtClean="0"/>
              <a:t>		</a:t>
            </a:r>
          </a:p>
          <a:p>
            <a:pPr marL="228600" lvl="1" indent="0" algn="just">
              <a:buNone/>
            </a:pPr>
            <a:r>
              <a:rPr lang="pt-BR" dirty="0"/>
              <a:t>	</a:t>
            </a:r>
            <a:r>
              <a:rPr lang="pt-BR" dirty="0" smtClean="0"/>
              <a:t>	Um gráfico transmite conteúdo expresso por muitas palavras.</a:t>
            </a:r>
          </a:p>
          <a:p>
            <a:pPr marL="228600" lvl="1" indent="0" algn="just">
              <a:buNone/>
            </a:pPr>
            <a:endParaRPr lang="pt-BR" dirty="0"/>
          </a:p>
          <a:p>
            <a:pPr algn="just"/>
            <a:r>
              <a:rPr lang="pt-BR" dirty="0" smtClean="0"/>
              <a:t>Embora todo gráfico resulte em processo de perda parcial de informações, já que os valores originais são geralmente omitidos, e, muitas vezes, apenas o gráfico é apresentado, a concisão e a facilidade de interpretação dos gráficos costumam compensar a informação perdida.</a:t>
            </a:r>
          </a:p>
          <a:p>
            <a:pPr algn="just"/>
            <a:endParaRPr lang="pt-BR" sz="2100" dirty="0"/>
          </a:p>
          <a:p>
            <a:endParaRPr lang="pt-BR" dirty="0"/>
          </a:p>
          <a:p>
            <a:pPr marL="228600" lvl="1" indent="0">
              <a:buNone/>
            </a:pPr>
            <a:endParaRPr lang="pt-BR" dirty="0"/>
          </a:p>
          <a:p>
            <a:pPr marL="228600" lvl="1" indent="0">
              <a:buNone/>
            </a:pPr>
            <a:endParaRPr lang="pt-BR" dirty="0" smtClean="0"/>
          </a:p>
          <a:p>
            <a:pPr marL="228600" lvl="1" indent="0">
              <a:buNone/>
            </a:pPr>
            <a:endParaRPr lang="pt-BR" dirty="0"/>
          </a:p>
          <a:p>
            <a:pPr marL="228600" lvl="1" indent="0">
              <a:buNone/>
            </a:pPr>
            <a:endParaRPr lang="pt-BR" dirty="0" smtClean="0"/>
          </a:p>
          <a:p>
            <a:pPr marL="228600" lvl="1" indent="0">
              <a:buNone/>
            </a:pPr>
            <a:endParaRPr lang="pt-BR" dirty="0"/>
          </a:p>
          <a:p>
            <a:pPr marL="228600" lvl="1" indent="0">
              <a:buNone/>
            </a:pPr>
            <a:endParaRPr lang="pt-BR" dirty="0" smtClean="0"/>
          </a:p>
          <a:p>
            <a:pPr lvl="1"/>
            <a:endParaRPr lang="pt-BR" dirty="0" smtClean="0"/>
          </a:p>
        </p:txBody>
      </p:sp>
      <p:cxnSp>
        <p:nvCxnSpPr>
          <p:cNvPr id="4" name="Conector reto 3"/>
          <p:cNvCxnSpPr/>
          <p:nvPr/>
        </p:nvCxnSpPr>
        <p:spPr>
          <a:xfrm>
            <a:off x="2438400" y="3352800"/>
            <a:ext cx="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2438400" y="41910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1371600" y="3352800"/>
            <a:ext cx="358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70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5474"/>
          </a:xfrm>
        </p:spPr>
        <p:txBody>
          <a:bodyPr/>
          <a:lstStyle/>
          <a:p>
            <a:r>
              <a:rPr lang="pt-BR" dirty="0"/>
              <a:t>Diagrama ou gráfico de colunas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990600"/>
            <a:ext cx="10515600" cy="5186363"/>
          </a:xfrm>
        </p:spPr>
        <p:txBody>
          <a:bodyPr/>
          <a:lstStyle/>
          <a:p>
            <a:r>
              <a:rPr lang="pt-BR" b="1" dirty="0"/>
              <a:t>Diagrama ou gráfico de colunas: </a:t>
            </a:r>
            <a:r>
              <a:rPr lang="pt-BR" dirty="0" smtClean="0"/>
              <a:t>apresenta os valores (dados </a:t>
            </a:r>
            <a:r>
              <a:rPr lang="pt-BR" dirty="0"/>
              <a:t>categóricos ou nominais) sob a forma de colunas </a:t>
            </a:r>
            <a:r>
              <a:rPr lang="pt-BR" dirty="0" smtClean="0"/>
              <a:t>verticais</a:t>
            </a:r>
            <a:r>
              <a:rPr lang="pt-BR" dirty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3A4-2EF1-4B79-B68C-AB20E66B4822}" type="slidenum">
              <a:rPr lang="pt-BR" smtClean="0"/>
              <a:pPr/>
              <a:t>9</a:t>
            </a:fld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387" y="1863733"/>
            <a:ext cx="599122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2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itySketch_16x9_TP103031008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9827B5-A90F-45DE-9A48-E01BF3AFCC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esquete de cidade (widescreen)</Template>
  <TotalTime>0</TotalTime>
  <Words>934</Words>
  <Application>Microsoft Office PowerPoint</Application>
  <PresentationFormat>Widescreen</PresentationFormat>
  <Paragraphs>151</Paragraphs>
  <Slides>22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Arial</vt:lpstr>
      <vt:lpstr>Cambria Math</vt:lpstr>
      <vt:lpstr>Century Schoolbook</vt:lpstr>
      <vt:lpstr>Tahoma</vt:lpstr>
      <vt:lpstr>Times New Roman</vt:lpstr>
      <vt:lpstr>CitySketch_16x9_TP103031008</vt:lpstr>
      <vt:lpstr>Vamos conversar sobre …</vt:lpstr>
      <vt:lpstr>SPSS Guia Prático para Pesquisadores</vt:lpstr>
      <vt:lpstr>Revisando </vt:lpstr>
      <vt:lpstr>Conhecendo o SPSS</vt:lpstr>
      <vt:lpstr>Explorando</vt:lpstr>
      <vt:lpstr>Construindo e Interpretando Gráficos</vt:lpstr>
      <vt:lpstr>Para pensar ...</vt:lpstr>
      <vt:lpstr>Lendo as informações das figuras</vt:lpstr>
      <vt:lpstr>Diagrama ou gráfico de colunas</vt:lpstr>
      <vt:lpstr>Diagrama ou gráfico de barras</vt:lpstr>
      <vt:lpstr>Histograma</vt:lpstr>
      <vt:lpstr>Diagrama ou Gráfico Caixa de Dados</vt:lpstr>
      <vt:lpstr>Gráfico ou diagrama de dispersão</vt:lpstr>
      <vt:lpstr>Calculando e interpretando medidas estatísticas</vt:lpstr>
      <vt:lpstr>Variáveis quantitativas</vt:lpstr>
      <vt:lpstr>Calculando e Interpretando medidas estatísticas</vt:lpstr>
      <vt:lpstr>Medidas de posição central</vt:lpstr>
      <vt:lpstr>Medidas de dispersão</vt:lpstr>
      <vt:lpstr>Apresentação do PowerPoint</vt:lpstr>
      <vt:lpstr>Questões</vt:lpstr>
      <vt:lpstr>Questões </vt:lpstr>
      <vt:lpstr>Questões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2015-08-29T09:53:17Z</dcterms:created>
  <dcterms:modified xsi:type="dcterms:W3CDTF">2015-11-03T15:55:11Z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TC030310109991</vt:lpwstr>
  </property>
</Properties>
</file>