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9" r:id="rId2"/>
    <p:sldId id="272" r:id="rId3"/>
    <p:sldId id="273" r:id="rId4"/>
    <p:sldId id="275" r:id="rId5"/>
    <p:sldId id="274" r:id="rId6"/>
    <p:sldId id="276" r:id="rId7"/>
    <p:sldId id="277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336699"/>
    <a:srgbClr val="99CCFF"/>
    <a:srgbClr val="3366CC"/>
    <a:srgbClr val="B9FFE3"/>
    <a:srgbClr val="E1FFF3"/>
    <a:srgbClr val="89FFCF"/>
    <a:srgbClr val="00FF99"/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575" autoAdjust="0"/>
  </p:normalViewPr>
  <p:slideViewPr>
    <p:cSldViewPr>
      <p:cViewPr varScale="1">
        <p:scale>
          <a:sx n="105" d="100"/>
          <a:sy n="105" d="100"/>
        </p:scale>
        <p:origin x="18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24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6E01A-DA70-41E8-B987-EF1F5E53AFEA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FE036-64FF-456A-B5DA-779D2BBFCB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92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4388" y="4624668"/>
            <a:ext cx="4214812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PT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4388" y="5562599"/>
            <a:ext cx="4214812" cy="748553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24388" y="6425640"/>
            <a:ext cx="1408859" cy="365125"/>
          </a:xfrm>
        </p:spPr>
        <p:txBody>
          <a:bodyPr/>
          <a:lstStyle>
            <a:lvl1pPr algn="l">
              <a:defRPr/>
            </a:lvl1pPr>
          </a:lstStyle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75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rgbClr val="3366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781800" y="2377440"/>
            <a:ext cx="2057400" cy="2039112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8105974" cy="1116106"/>
          </a:xfrm>
        </p:spPr>
        <p:txBody>
          <a:bodyPr/>
          <a:lstStyle>
            <a:lvl1pPr>
              <a:defRPr b="1"/>
            </a:lvl1pPr>
          </a:lstStyle>
          <a:p>
            <a:r>
              <a:rPr lang="pt-PT" dirty="0" smtClean="0"/>
              <a:t>Click to edit Master title style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98474" y="1666728"/>
            <a:ext cx="8105974" cy="4459436"/>
          </a:xfrm>
        </p:spPr>
        <p:txBody>
          <a:bodyPr/>
          <a:lstStyle>
            <a:lvl1pPr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defRPr sz="2800"/>
            </a:lvl1pPr>
            <a:lvl2pPr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>
                <a:srgbClr val="00CC99"/>
              </a:buClr>
              <a:defRPr sz="2800"/>
            </a:lvl2pPr>
            <a:lvl3pPr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defRPr sz="2400"/>
            </a:lvl3pPr>
            <a:lvl4pPr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>
                <a:srgbClr val="00CC99"/>
              </a:buClr>
              <a:defRPr sz="2000"/>
            </a:lvl4pPr>
            <a:lvl5pPr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pt-PT" dirty="0" smtClean="0"/>
              <a:t>Click to edit Master text styles</a:t>
            </a:r>
          </a:p>
          <a:p>
            <a:pPr lvl="1"/>
            <a:r>
              <a:rPr lang="pt-PT" dirty="0" smtClean="0"/>
              <a:t>Second level</a:t>
            </a:r>
          </a:p>
          <a:p>
            <a:pPr lvl="2"/>
            <a:r>
              <a:rPr lang="pt-PT" dirty="0" smtClean="0"/>
              <a:t>Third level</a:t>
            </a:r>
          </a:p>
          <a:p>
            <a:pPr lvl="3"/>
            <a:r>
              <a:rPr lang="pt-PT" dirty="0" smtClean="0"/>
              <a:t>Fourth level</a:t>
            </a:r>
          </a:p>
          <a:p>
            <a:pPr lvl="4"/>
            <a:r>
              <a:rPr lang="pt-PT" dirty="0" smtClean="0"/>
              <a:t>Fifth level</a:t>
            </a:r>
            <a:endParaRPr dirty="0"/>
          </a:p>
        </p:txBody>
      </p:sp>
      <p:sp>
        <p:nvSpPr>
          <p:cNvPr id="17" name="TextBox 8"/>
          <p:cNvSpPr txBox="1"/>
          <p:nvPr userDrawn="1"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3600" b="1" dirty="0" smtClean="0">
                <a:solidFill>
                  <a:srgbClr val="00CC99"/>
                </a:solidFill>
              </a:rPr>
              <a:t>{</a:t>
            </a:r>
            <a:endParaRPr sz="3600" b="1" dirty="0">
              <a:solidFill>
                <a:srgbClr val="00CC99"/>
              </a:solidFill>
            </a:endParaRPr>
          </a:p>
        </p:txBody>
      </p:sp>
      <p:sp>
        <p:nvSpPr>
          <p:cNvPr id="18" name="TextBox 8"/>
          <p:cNvSpPr txBox="1"/>
          <p:nvPr userDrawn="1"/>
        </p:nvSpPr>
        <p:spPr>
          <a:xfrm>
            <a:off x="8667938" y="5727161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3600" b="1" dirty="0" smtClean="0">
                <a:solidFill>
                  <a:srgbClr val="00CC99"/>
                </a:solidFill>
              </a:rPr>
              <a:t>}</a:t>
            </a:r>
            <a:endParaRPr sz="3600" b="1" dirty="0">
              <a:solidFill>
                <a:srgbClr val="00CC99"/>
              </a:solidFill>
            </a:endParaRPr>
          </a:p>
        </p:txBody>
      </p:sp>
      <p:sp>
        <p:nvSpPr>
          <p:cNvPr id="19" name="Título 3"/>
          <p:cNvSpPr txBox="1">
            <a:spLocks/>
          </p:cNvSpPr>
          <p:nvPr userDrawn="1"/>
        </p:nvSpPr>
        <p:spPr>
          <a:xfrm>
            <a:off x="7409205" y="39633"/>
            <a:ext cx="1584539" cy="3779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b="1" dirty="0" smtClean="0">
                <a:solidFill>
                  <a:srgbClr val="00CC99"/>
                </a:solidFill>
              </a:rPr>
              <a:t>Social</a:t>
            </a:r>
            <a:r>
              <a:rPr lang="pt-BR" sz="2400" b="1" dirty="0" smtClean="0">
                <a:solidFill>
                  <a:srgbClr val="336699"/>
                </a:solidFill>
              </a:rPr>
              <a:t>DB</a:t>
            </a:r>
            <a:r>
              <a:rPr lang="pt-BR" sz="2400" dirty="0" smtClean="0">
                <a:solidFill>
                  <a:srgbClr val="00CC99"/>
                </a:solidFill>
              </a:rPr>
              <a:t/>
            </a:r>
            <a:br>
              <a:rPr lang="pt-BR" sz="2400" dirty="0" smtClean="0">
                <a:solidFill>
                  <a:srgbClr val="00CC99"/>
                </a:solidFill>
              </a:rPr>
            </a:br>
            <a:endParaRPr lang="pt-BR" sz="2400" dirty="0">
              <a:solidFill>
                <a:srgbClr val="00CC99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498474" y="6324600"/>
            <a:ext cx="1858311" cy="365125"/>
          </a:xfrm>
        </p:spPr>
        <p:txBody>
          <a:bodyPr/>
          <a:lstStyle>
            <a:lvl1pPr algn="l">
              <a:defRPr/>
            </a:lvl1pPr>
          </a:lstStyle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6076" y="6411864"/>
            <a:ext cx="3672771" cy="365125"/>
          </a:xfrm>
        </p:spPr>
        <p:txBody>
          <a:bodyPr/>
          <a:lstStyle>
            <a:lvl1pPr algn="l">
              <a:defRPr b="1" i="0"/>
            </a:lvl1pPr>
          </a:lstStyle>
          <a:p>
            <a:pPr algn="r"/>
            <a:endParaRPr lang="pt-BR" dirty="0"/>
          </a:p>
        </p:txBody>
      </p:sp>
      <p:sp>
        <p:nvSpPr>
          <p:cNvPr id="22" name="Retângulo 21"/>
          <p:cNvSpPr/>
          <p:nvPr userDrawn="1"/>
        </p:nvSpPr>
        <p:spPr>
          <a:xfrm>
            <a:off x="6516216" y="6455926"/>
            <a:ext cx="2412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UFG / NGPTI / Laboratório L3P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00CC99"/>
              </a:buClr>
              <a:defRPr/>
            </a:lvl2pPr>
            <a:lvl4pPr>
              <a:buClr>
                <a:srgbClr val="00CC99"/>
              </a:buClr>
              <a:defRPr/>
            </a:lvl4pPr>
            <a:lvl5pPr>
              <a:defRPr/>
            </a:lvl5pPr>
          </a:lstStyle>
          <a:p>
            <a:pPr lvl="0"/>
            <a:r>
              <a:rPr lang="pt-PT" dirty="0" smtClean="0"/>
              <a:t>Click to edit Master text styles</a:t>
            </a:r>
          </a:p>
          <a:p>
            <a:pPr lvl="1"/>
            <a:r>
              <a:rPr lang="pt-PT" dirty="0" smtClean="0"/>
              <a:t>Second level</a:t>
            </a:r>
          </a:p>
          <a:p>
            <a:pPr lvl="2"/>
            <a:r>
              <a:rPr lang="pt-PT" dirty="0" smtClean="0"/>
              <a:t>Third level</a:t>
            </a:r>
          </a:p>
          <a:p>
            <a:pPr lvl="3"/>
            <a:r>
              <a:rPr lang="pt-PT" dirty="0" smtClean="0"/>
              <a:t>Fourth level</a:t>
            </a:r>
          </a:p>
          <a:p>
            <a:pPr lvl="4"/>
            <a:r>
              <a:rPr lang="pt-PT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3185" y="6423585"/>
            <a:ext cx="2133600" cy="365125"/>
          </a:xfrm>
        </p:spPr>
        <p:txBody>
          <a:bodyPr/>
          <a:lstStyle/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1820" y="6411864"/>
            <a:ext cx="6122894" cy="365125"/>
          </a:xfrm>
        </p:spPr>
        <p:txBody>
          <a:bodyPr/>
          <a:lstStyle>
            <a:lvl1pPr algn="r">
              <a:defRPr b="1" i="0"/>
            </a:lvl1pPr>
          </a:lstStyle>
          <a:p>
            <a:r>
              <a:rPr lang="pt-BR" dirty="0" smtClean="0"/>
              <a:t>UFG / NGPTI</a:t>
            </a:r>
          </a:p>
          <a:p>
            <a:r>
              <a:rPr lang="pt-BR" dirty="0" smtClean="0"/>
              <a:t>Laboratório L3P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rgbClr val="00CC99"/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rgbClr val="66FF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6738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3879979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600522" y="244020"/>
            <a:ext cx="1015594" cy="1184176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714317" y="255913"/>
            <a:ext cx="2395885" cy="1184176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pt-PT" dirty="0" smtClean="0"/>
              <a:t>Drag picture to placeholder or click icon to add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rgbClr val="66FFFF"/>
                </a:solidFill>
              </a:rPr>
              <a:t>+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488323" y="1612199"/>
            <a:ext cx="1243757" cy="1184176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pt-PT" dirty="0" smtClean="0"/>
              <a:t>Drag picture to placeholder or click icon to add</a:t>
            </a:r>
            <a:endParaRPr dirty="0"/>
          </a:p>
        </p:txBody>
      </p:sp>
      <p:sp>
        <p:nvSpPr>
          <p:cNvPr id="18" name="Rectangle 7"/>
          <p:cNvSpPr/>
          <p:nvPr userDrawn="1"/>
        </p:nvSpPr>
        <p:spPr>
          <a:xfrm>
            <a:off x="5897202" y="1624092"/>
            <a:ext cx="1519114" cy="1184176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613599" y="2978191"/>
            <a:ext cx="2602099" cy="1184176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pt-PT" dirty="0" smtClean="0"/>
              <a:t>Drag picture to placeholder or click icon to add</a:t>
            </a:r>
            <a:endParaRPr dirty="0"/>
          </a:p>
        </p:txBody>
      </p:sp>
      <p:sp>
        <p:nvSpPr>
          <p:cNvPr id="21" name="Rectangle 7"/>
          <p:cNvSpPr/>
          <p:nvPr userDrawn="1"/>
        </p:nvSpPr>
        <p:spPr>
          <a:xfrm>
            <a:off x="7377130" y="2978191"/>
            <a:ext cx="1354950" cy="118417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4596710" y="1639631"/>
            <a:ext cx="1235430" cy="1184176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pt-PT" dirty="0" smtClean="0"/>
              <a:t>Drag picture to placeholder or click icon to add</a:t>
            </a:r>
            <a:endParaRPr dirty="0"/>
          </a:p>
        </p:txBody>
      </p:sp>
      <p:sp>
        <p:nvSpPr>
          <p:cNvPr id="24" name="Rectangle 7"/>
          <p:cNvSpPr/>
          <p:nvPr userDrawn="1"/>
        </p:nvSpPr>
        <p:spPr>
          <a:xfrm>
            <a:off x="8236091" y="244020"/>
            <a:ext cx="495990" cy="118417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7766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FF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4000" b="1" dirty="0" smtClean="0">
                <a:solidFill>
                  <a:srgbClr val="00FF99"/>
                </a:solidFill>
              </a:rPr>
              <a:t>{</a:t>
            </a:r>
            <a:endParaRPr sz="4000" b="1" dirty="0">
              <a:solidFill>
                <a:srgbClr val="00FF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660066"/>
              </a:solidFill>
            </a:endParaRPr>
          </a:p>
        </p:txBody>
      </p:sp>
      <p:sp>
        <p:nvSpPr>
          <p:cNvPr id="10" name="TextBox 7"/>
          <p:cNvSpPr txBox="1"/>
          <p:nvPr userDrawn="1"/>
        </p:nvSpPr>
        <p:spPr>
          <a:xfrm>
            <a:off x="8051016" y="538043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4000" b="1" dirty="0" smtClean="0">
                <a:solidFill>
                  <a:srgbClr val="00FF99"/>
                </a:solidFill>
              </a:rPr>
              <a:t>}</a:t>
            </a:r>
            <a:endParaRPr sz="4000" b="1" dirty="0">
              <a:solidFill>
                <a:srgbClr val="00FF9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FF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638800" cy="3312368"/>
          </a:xfrm>
        </p:spPr>
        <p:txBody>
          <a:bodyPr anchor="b" anchorCtr="0">
            <a:noAutofit/>
          </a:bodyPr>
          <a:lstStyle>
            <a:lvl1pPr algn="l">
              <a:defRPr sz="7200" b="1" cap="none" baseline="0">
                <a:solidFill>
                  <a:srgbClr val="00FF99"/>
                </a:solidFill>
              </a:defRPr>
            </a:lvl1pPr>
          </a:lstStyle>
          <a:p>
            <a:r>
              <a:rPr lang="pt-PT" dirty="0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8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rgbClr val="00CC99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Click to edit Master text styles</a:t>
            </a:r>
          </a:p>
          <a:p>
            <a:pPr lvl="1"/>
            <a:r>
              <a:rPr lang="pt-PT" dirty="0" smtClean="0"/>
              <a:t>Second level</a:t>
            </a:r>
          </a:p>
          <a:p>
            <a:pPr lvl="2"/>
            <a:r>
              <a:rPr lang="pt-PT" dirty="0" smtClean="0"/>
              <a:t>Third level</a:t>
            </a:r>
          </a:p>
          <a:p>
            <a:pPr lvl="3"/>
            <a:r>
              <a:rPr lang="pt-PT" dirty="0" smtClean="0"/>
              <a:t>Fourth level</a:t>
            </a:r>
          </a:p>
          <a:p>
            <a:pPr lvl="4"/>
            <a:r>
              <a:rPr lang="pt-PT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2EA2EDC-F362-4BCF-84D2-E566B64A23C0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8792A4A-41C0-43CE-9A08-5160E8A5EE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2" r:id="rId4"/>
    <p:sldLayoutId id="2147483683" r:id="rId5"/>
    <p:sldLayoutId id="2147483665" r:id="rId6"/>
    <p:sldLayoutId id="214748368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066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006666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99CCFF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006666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75BAFF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006666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Repositórios, Padrões de </a:t>
            </a:r>
            <a:r>
              <a:rPr lang="pt-BR" b="1" dirty="0" err="1" smtClean="0"/>
              <a:t>Metadados</a:t>
            </a:r>
            <a:r>
              <a:rPr lang="pt-BR" b="1" dirty="0" smtClean="0"/>
              <a:t> e </a:t>
            </a:r>
            <a:r>
              <a:rPr lang="pt-BR" b="1" dirty="0" err="1" smtClean="0"/>
              <a:t>DublinCore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06/2015</a:t>
            </a:r>
            <a:endParaRPr lang="pt-BR" dirty="0"/>
          </a:p>
          <a:p>
            <a:r>
              <a:rPr lang="pt-BR" dirty="0" smtClean="0"/>
              <a:t>autor: marcelf@gmail.com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81" y="4500630"/>
            <a:ext cx="1399297" cy="9233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4" y="5270805"/>
            <a:ext cx="2105659" cy="12048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0" y="4624668"/>
            <a:ext cx="679793" cy="6853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65" y="5434080"/>
            <a:ext cx="1306001" cy="8385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80" y="4418537"/>
            <a:ext cx="1241943" cy="935408"/>
          </a:xfrm>
          <a:prstGeom prst="rect">
            <a:avLst/>
          </a:prstGeom>
        </p:spPr>
      </p:pic>
      <p:sp>
        <p:nvSpPr>
          <p:cNvPr id="9" name="Título 3"/>
          <p:cNvSpPr txBox="1">
            <a:spLocks/>
          </p:cNvSpPr>
          <p:nvPr/>
        </p:nvSpPr>
        <p:spPr>
          <a:xfrm>
            <a:off x="395535" y="368660"/>
            <a:ext cx="3892715" cy="19442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b="1" dirty="0" smtClean="0">
                <a:solidFill>
                  <a:srgbClr val="00FF99"/>
                </a:solidFill>
              </a:rPr>
              <a:t>Social</a:t>
            </a:r>
            <a:r>
              <a:rPr lang="pt-BR" sz="6000" b="1" dirty="0" smtClean="0">
                <a:solidFill>
                  <a:srgbClr val="99CCFF"/>
                </a:solidFill>
              </a:rPr>
              <a:t>DB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600" b="1" dirty="0" smtClean="0">
                <a:solidFill>
                  <a:srgbClr val="E1FFF3"/>
                </a:solidFill>
              </a:rPr>
              <a:t>Social Digital Library</a:t>
            </a:r>
            <a:endParaRPr lang="pt-BR" sz="2600" b="1" dirty="0">
              <a:solidFill>
                <a:srgbClr val="B9FFE3"/>
              </a:solidFill>
            </a:endParaRP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335560" y="3897051"/>
            <a:ext cx="4164432" cy="6875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Laboratório L3P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222" y="100118"/>
            <a:ext cx="8105974" cy="1116106"/>
          </a:xfrm>
        </p:spPr>
        <p:txBody>
          <a:bodyPr/>
          <a:lstStyle/>
          <a:p>
            <a:r>
              <a:rPr lang="pt-BR" dirty="0" smtClean="0"/>
              <a:t>Fichamento visual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72716"/>
            <a:ext cx="8105974" cy="52534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repositorios.pptx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Sobre </a:t>
            </a:r>
            <a:r>
              <a:rPr lang="pt-PT" sz="2400" dirty="0"/>
              <a:t>RCAAP </a:t>
            </a:r>
            <a:r>
              <a:rPr lang="pt-PT" sz="2400" dirty="0" smtClean="0"/>
              <a:t>(portugal). A</a:t>
            </a:r>
            <a:r>
              <a:rPr lang="pt-BR" sz="2400" dirty="0" smtClean="0"/>
              <a:t>presenta conceitos sobre repositórios abertos e interoperabilidade, deposito automatizado (</a:t>
            </a:r>
            <a:r>
              <a:rPr lang="pt-BR" sz="2400" dirty="0" err="1" smtClean="0"/>
              <a:t>sword</a:t>
            </a:r>
            <a:r>
              <a:rPr lang="pt-BR" sz="2400" dirty="0" smtClean="0"/>
              <a:t>), rede de repositórios, diretrizes para repositórios, interface de busca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50" y="3969060"/>
            <a:ext cx="4037485" cy="24290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578685"/>
            <a:ext cx="4383084" cy="332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222" y="100118"/>
            <a:ext cx="8105974" cy="1116106"/>
          </a:xfrm>
        </p:spPr>
        <p:txBody>
          <a:bodyPr/>
          <a:lstStyle/>
          <a:p>
            <a:r>
              <a:rPr lang="pt-BR" dirty="0" smtClean="0"/>
              <a:t>Fichamento visual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8474" y="872716"/>
            <a:ext cx="8105974" cy="52534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bibliotecas_digitais21.ppt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Autor</a:t>
            </a:r>
            <a:r>
              <a:rPr lang="pt-BR" sz="2400" dirty="0"/>
              <a:t>: Hélio </a:t>
            </a:r>
            <a:r>
              <a:rPr lang="pt-BR" sz="2400" dirty="0" err="1" smtClean="0"/>
              <a:t>Kuramoto</a:t>
            </a:r>
            <a:endParaRPr lang="pt-BR" sz="2400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Traz conceitos sobre biblioteca digitais, repositórios, federação, objeto digital, digitalização, </a:t>
            </a:r>
            <a:r>
              <a:rPr lang="pt-BR" sz="2400" dirty="0" err="1" smtClean="0"/>
              <a:t>oai-phm</a:t>
            </a:r>
            <a:r>
              <a:rPr lang="pt-BR" sz="2400" dirty="0"/>
              <a:t>,</a:t>
            </a:r>
            <a:r>
              <a:rPr lang="pt-BR" sz="2400" dirty="0" smtClean="0"/>
              <a:t> etapas  e softwares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4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4" y="3356992"/>
            <a:ext cx="4420037" cy="33452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20" y="3356992"/>
            <a:ext cx="4290876" cy="33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222" y="100118"/>
            <a:ext cx="8105974" cy="1116106"/>
          </a:xfrm>
        </p:spPr>
        <p:txBody>
          <a:bodyPr/>
          <a:lstStyle/>
          <a:p>
            <a:r>
              <a:rPr lang="pt-BR" dirty="0" smtClean="0"/>
              <a:t>Fichamento visual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8474" y="872716"/>
            <a:ext cx="8105974" cy="52534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METADADOSMIGUEL.ppt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Autor</a:t>
            </a:r>
            <a:r>
              <a:rPr lang="pt-BR" sz="2400" dirty="0"/>
              <a:t>: Miguel </a:t>
            </a:r>
            <a:r>
              <a:rPr lang="pt-BR" sz="2400" dirty="0" err="1"/>
              <a:t>Ángel</a:t>
            </a:r>
            <a:r>
              <a:rPr lang="pt-BR" sz="2400" dirty="0"/>
              <a:t> </a:t>
            </a:r>
            <a:r>
              <a:rPr lang="pt-BR" sz="2400" dirty="0" err="1"/>
              <a:t>Márdero</a:t>
            </a:r>
            <a:r>
              <a:rPr lang="pt-BR" sz="2400" dirty="0"/>
              <a:t> </a:t>
            </a:r>
            <a:r>
              <a:rPr lang="pt-BR" sz="2400" dirty="0" err="1" smtClean="0"/>
              <a:t>Arellano</a:t>
            </a:r>
            <a:r>
              <a:rPr lang="pt-BR" sz="2400" dirty="0" smtClean="0"/>
              <a:t>. Focado em padrões de </a:t>
            </a:r>
            <a:r>
              <a:rPr lang="pt-BR" sz="2400" dirty="0" err="1" smtClean="0"/>
              <a:t>metadados</a:t>
            </a:r>
            <a:r>
              <a:rPr lang="pt-BR" sz="2400" dirty="0" smtClean="0"/>
              <a:t>. Traz a listagem dos elementos do Dublin core.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" y="3573016"/>
            <a:ext cx="2951111" cy="22048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902" y="2600909"/>
            <a:ext cx="6367098" cy="42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222" y="100118"/>
            <a:ext cx="8105974" cy="1116106"/>
          </a:xfrm>
        </p:spPr>
        <p:txBody>
          <a:bodyPr/>
          <a:lstStyle/>
          <a:p>
            <a:r>
              <a:rPr lang="pt-BR" dirty="0" smtClean="0"/>
              <a:t>Fichamento visual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8474" y="872716"/>
            <a:ext cx="8105974" cy="52534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bibliotecas_digitais_metadados.ppt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Conceitos sobre bibliotecas digitais, MARC, DC, preservação digital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2420888"/>
            <a:ext cx="555158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222" y="100118"/>
            <a:ext cx="8105974" cy="1116106"/>
          </a:xfrm>
        </p:spPr>
        <p:txBody>
          <a:bodyPr/>
          <a:lstStyle/>
          <a:p>
            <a:r>
              <a:rPr lang="pt-BR" dirty="0" smtClean="0"/>
              <a:t>Fichamento visual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8474" y="872716"/>
            <a:ext cx="8105974" cy="52534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BD-ObrasArte.ppt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Focado em </a:t>
            </a:r>
            <a:r>
              <a:rPr lang="pt-BR" sz="2400" b="1" dirty="0" smtClean="0"/>
              <a:t>Biblioteca digital de </a:t>
            </a:r>
            <a:r>
              <a:rPr lang="pt-BR" sz="2400" b="1" u="sng" dirty="0" smtClean="0"/>
              <a:t>Imagens de Obras de Arte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2760500"/>
            <a:ext cx="4133024" cy="30524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247" y="2744924"/>
            <a:ext cx="4032337" cy="30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222" y="100118"/>
            <a:ext cx="8105974" cy="1116106"/>
          </a:xfrm>
        </p:spPr>
        <p:txBody>
          <a:bodyPr/>
          <a:lstStyle/>
          <a:p>
            <a:r>
              <a:rPr lang="pt-BR" dirty="0" smtClean="0"/>
              <a:t>Fichamento visual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8474" y="872716"/>
            <a:ext cx="8105974" cy="52534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 err="1"/>
              <a:t>dc</a:t>
            </a:r>
            <a:r>
              <a:rPr lang="pt-BR" sz="2400" dirty="0"/>
              <a:t> </a:t>
            </a:r>
            <a:r>
              <a:rPr lang="pt-BR" sz="2400" dirty="0" smtClean="0"/>
              <a:t>museus.ppt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aborda comunidades, </a:t>
            </a:r>
            <a:r>
              <a:rPr lang="pt-BR" sz="2400" dirty="0" err="1" smtClean="0"/>
              <a:t>metadados</a:t>
            </a:r>
            <a:r>
              <a:rPr lang="pt-BR" sz="2400" dirty="0" smtClean="0"/>
              <a:t>, Dublin core adaptado para museus e orientações ao utiliza-lo, </a:t>
            </a:r>
            <a:r>
              <a:rPr lang="pt-BR" sz="2400" smtClean="0"/>
              <a:t>Haversting</a:t>
            </a:r>
            <a:endParaRPr lang="pt-BR" sz="24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88940"/>
            <a:ext cx="4020135" cy="286644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594" y="2890060"/>
            <a:ext cx="430881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4408</TotalTime>
  <Words>146</Words>
  <Application>Microsoft Office PowerPoint</Application>
  <PresentationFormat>Apresentação na tela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Calibri</vt:lpstr>
      <vt:lpstr>Rockwell</vt:lpstr>
      <vt:lpstr>Wingdings</vt:lpstr>
      <vt:lpstr>Advantage</vt:lpstr>
      <vt:lpstr>Repositórios, Padrões de Metadados e DublinCore </vt:lpstr>
      <vt:lpstr>Fichamento visual</vt:lpstr>
      <vt:lpstr>Fichamento visual</vt:lpstr>
      <vt:lpstr>Fichamento visual</vt:lpstr>
      <vt:lpstr>Fichamento visual</vt:lpstr>
      <vt:lpstr>Fichamento visual</vt:lpstr>
      <vt:lpstr>Fichamento visual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marcelfs</dc:creator>
  <cp:lastModifiedBy>Marcel Ferrante</cp:lastModifiedBy>
  <cp:revision>85</cp:revision>
  <dcterms:created xsi:type="dcterms:W3CDTF">2014-03-20T19:01:15Z</dcterms:created>
  <dcterms:modified xsi:type="dcterms:W3CDTF">2015-06-08T13:03:40Z</dcterms:modified>
</cp:coreProperties>
</file>